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  <p:sldId id="257" r:id="rId4"/>
  </p:sldIdLst>
  <p:sldSz cx="18288000" cy="13716000"/>
  <p:notesSz cx="7010400" cy="9296400"/>
  <p:defaultTextStyle>
    <a:defPPr>
      <a:defRPr lang="en-US"/>
    </a:defPPr>
    <a:lvl1pPr marL="0" algn="l" defTabSz="91436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83" algn="l" defTabSz="91436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66" algn="l" defTabSz="91436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50" algn="l" defTabSz="91436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33" algn="l" defTabSz="91436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916" algn="l" defTabSz="91436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099" algn="l" defTabSz="91436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283" algn="l" defTabSz="91436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467" algn="l" defTabSz="91436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549" autoAdjust="0"/>
    <p:restoredTop sz="94660"/>
  </p:normalViewPr>
  <p:slideViewPr>
    <p:cSldViewPr>
      <p:cViewPr varScale="1">
        <p:scale>
          <a:sx n="95" d="100"/>
          <a:sy n="95" d="100"/>
        </p:scale>
        <p:origin x="-792" y="-126"/>
      </p:cViewPr>
      <p:guideLst>
        <p:guide orient="horz" pos="4320"/>
        <p:guide pos="57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4260859"/>
            <a:ext cx="15544800" cy="29400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00" y="7772400"/>
            <a:ext cx="12801600" cy="35052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366940-2A2B-4568-94DB-F24B14B91C1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1/19/2012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D98B20-EB8A-4ECF-875E-8B2402839E9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1381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858B07-6A63-4B3C-9EC3-36F83B77C0B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1/19/2012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5B632A-4DB2-4AC4-8A31-286EA9FF25B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0057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3258800" y="549283"/>
            <a:ext cx="4114800" cy="117030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549283"/>
            <a:ext cx="12039600" cy="117030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0546AC-1E77-466E-ADB3-7E7F4E1CDD2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1/19/2012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255EED-CC76-49F4-95A6-85C293CA7E5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7608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F72C01-EDA6-4147-8363-5678348467D8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1/19/2012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E2378C-F2F7-4265-8D8D-21B02A0D446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00489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26" y="8813809"/>
            <a:ext cx="15544800" cy="27241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4626" y="5813427"/>
            <a:ext cx="15544800" cy="30003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3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5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3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1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09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28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46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2D0006-7F29-490A-A611-BDE8B3214F6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1/19/2012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5B3869-C110-4969-B840-53D8E3F1CE5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0021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3200407"/>
            <a:ext cx="8077200" cy="905192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296400" y="3200407"/>
            <a:ext cx="8077200" cy="905192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D641F6-4A81-4B38-AC77-29091A0EBFF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1/19/2012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97049E-1459-4F30-9CB4-B1A4264D6CC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55463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070226"/>
            <a:ext cx="8080376" cy="127952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3" indent="0">
              <a:buNone/>
              <a:defRPr sz="2000" b="1"/>
            </a:lvl2pPr>
            <a:lvl3pPr marL="914366" indent="0">
              <a:buNone/>
              <a:defRPr sz="1800" b="1"/>
            </a:lvl3pPr>
            <a:lvl4pPr marL="1371550" indent="0">
              <a:buNone/>
              <a:defRPr sz="1600" b="1"/>
            </a:lvl4pPr>
            <a:lvl5pPr marL="1828733" indent="0">
              <a:buNone/>
              <a:defRPr sz="1600" b="1"/>
            </a:lvl5pPr>
            <a:lvl6pPr marL="2285916" indent="0">
              <a:buNone/>
              <a:defRPr sz="1600" b="1"/>
            </a:lvl6pPr>
            <a:lvl7pPr marL="2743099" indent="0">
              <a:buNone/>
              <a:defRPr sz="1600" b="1"/>
            </a:lvl7pPr>
            <a:lvl8pPr marL="3200283" indent="0">
              <a:buNone/>
              <a:defRPr sz="1600" b="1"/>
            </a:lvl8pPr>
            <a:lvl9pPr marL="3657467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4400" y="4349752"/>
            <a:ext cx="8080376" cy="790257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290057" y="3070226"/>
            <a:ext cx="8083550" cy="127952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3" indent="0">
              <a:buNone/>
              <a:defRPr sz="2000" b="1"/>
            </a:lvl2pPr>
            <a:lvl3pPr marL="914366" indent="0">
              <a:buNone/>
              <a:defRPr sz="1800" b="1"/>
            </a:lvl3pPr>
            <a:lvl4pPr marL="1371550" indent="0">
              <a:buNone/>
              <a:defRPr sz="1600" b="1"/>
            </a:lvl4pPr>
            <a:lvl5pPr marL="1828733" indent="0">
              <a:buNone/>
              <a:defRPr sz="1600" b="1"/>
            </a:lvl5pPr>
            <a:lvl6pPr marL="2285916" indent="0">
              <a:buNone/>
              <a:defRPr sz="1600" b="1"/>
            </a:lvl6pPr>
            <a:lvl7pPr marL="2743099" indent="0">
              <a:buNone/>
              <a:defRPr sz="1600" b="1"/>
            </a:lvl7pPr>
            <a:lvl8pPr marL="3200283" indent="0">
              <a:buNone/>
              <a:defRPr sz="1600" b="1"/>
            </a:lvl8pPr>
            <a:lvl9pPr marL="3657467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290057" y="4349752"/>
            <a:ext cx="8083550" cy="790257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11AE70-5804-44DC-80F5-F922F02A4B7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1/19/2012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4BE5F0-71E7-4B55-8BB8-7D8BF183C65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1241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EE41F5-BCE3-4BED-BC83-A317E82D8A08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1/19/2012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0187FD-4799-4259-AF8E-A417D6C01F3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6491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698001-D744-4400-9C78-BB6E0F3ABB1F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1/19/2012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900DC5-2C6C-498E-A5D2-CAD9BB53EC4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15009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7" y="546102"/>
            <a:ext cx="6016626" cy="23241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50100" y="546107"/>
            <a:ext cx="10223500" cy="1170622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7" y="2870207"/>
            <a:ext cx="6016626" cy="9382126"/>
          </a:xfrm>
        </p:spPr>
        <p:txBody>
          <a:bodyPr/>
          <a:lstStyle>
            <a:lvl1pPr marL="0" indent="0">
              <a:buNone/>
              <a:defRPr sz="1400"/>
            </a:lvl1pPr>
            <a:lvl2pPr marL="457183" indent="0">
              <a:buNone/>
              <a:defRPr sz="1200"/>
            </a:lvl2pPr>
            <a:lvl3pPr marL="914366" indent="0">
              <a:buNone/>
              <a:defRPr sz="1000"/>
            </a:lvl3pPr>
            <a:lvl4pPr marL="1371550" indent="0">
              <a:buNone/>
              <a:defRPr sz="900"/>
            </a:lvl4pPr>
            <a:lvl5pPr marL="1828733" indent="0">
              <a:buNone/>
              <a:defRPr sz="900"/>
            </a:lvl5pPr>
            <a:lvl6pPr marL="2285916" indent="0">
              <a:buNone/>
              <a:defRPr sz="900"/>
            </a:lvl6pPr>
            <a:lvl7pPr marL="2743099" indent="0">
              <a:buNone/>
              <a:defRPr sz="900"/>
            </a:lvl7pPr>
            <a:lvl8pPr marL="3200283" indent="0">
              <a:buNone/>
              <a:defRPr sz="900"/>
            </a:lvl8pPr>
            <a:lvl9pPr marL="3657467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58CEF1-B77C-4AB9-A2EB-DDDFBA8D931F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1/19/2012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093CC1-7779-4785-99C7-77978860C1F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5676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84576" y="9601200"/>
            <a:ext cx="10972800" cy="113347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584576" y="1225550"/>
            <a:ext cx="10972800" cy="82296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83" indent="0">
              <a:buNone/>
              <a:defRPr sz="2800"/>
            </a:lvl2pPr>
            <a:lvl3pPr marL="914366" indent="0">
              <a:buNone/>
              <a:defRPr sz="2400"/>
            </a:lvl3pPr>
            <a:lvl4pPr marL="1371550" indent="0">
              <a:buNone/>
              <a:defRPr sz="2000"/>
            </a:lvl4pPr>
            <a:lvl5pPr marL="1828733" indent="0">
              <a:buNone/>
              <a:defRPr sz="2000"/>
            </a:lvl5pPr>
            <a:lvl6pPr marL="2285916" indent="0">
              <a:buNone/>
              <a:defRPr sz="2000"/>
            </a:lvl6pPr>
            <a:lvl7pPr marL="2743099" indent="0">
              <a:buNone/>
              <a:defRPr sz="2000"/>
            </a:lvl7pPr>
            <a:lvl8pPr marL="3200283" indent="0">
              <a:buNone/>
              <a:defRPr sz="2000"/>
            </a:lvl8pPr>
            <a:lvl9pPr marL="3657467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84576" y="10734676"/>
            <a:ext cx="10972800" cy="1609724"/>
          </a:xfrm>
        </p:spPr>
        <p:txBody>
          <a:bodyPr/>
          <a:lstStyle>
            <a:lvl1pPr marL="0" indent="0">
              <a:buNone/>
              <a:defRPr sz="1400"/>
            </a:lvl1pPr>
            <a:lvl2pPr marL="457183" indent="0">
              <a:buNone/>
              <a:defRPr sz="1200"/>
            </a:lvl2pPr>
            <a:lvl3pPr marL="914366" indent="0">
              <a:buNone/>
              <a:defRPr sz="1000"/>
            </a:lvl3pPr>
            <a:lvl4pPr marL="1371550" indent="0">
              <a:buNone/>
              <a:defRPr sz="900"/>
            </a:lvl4pPr>
            <a:lvl5pPr marL="1828733" indent="0">
              <a:buNone/>
              <a:defRPr sz="900"/>
            </a:lvl5pPr>
            <a:lvl6pPr marL="2285916" indent="0">
              <a:buNone/>
              <a:defRPr sz="900"/>
            </a:lvl6pPr>
            <a:lvl7pPr marL="2743099" indent="0">
              <a:buNone/>
              <a:defRPr sz="900"/>
            </a:lvl7pPr>
            <a:lvl8pPr marL="3200283" indent="0">
              <a:buNone/>
              <a:defRPr sz="900"/>
            </a:lvl8pPr>
            <a:lvl9pPr marL="3657467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4B4544-C4B7-4EA2-9FDE-49872E60487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1/19/2012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D8A11C-46C0-485B-98BB-4A1141941B6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8470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914400" y="549276"/>
            <a:ext cx="164592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7" tIns="45718" rIns="91437" bIns="4571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914400" y="3200407"/>
            <a:ext cx="16459200" cy="90519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7" tIns="45718" rIns="91437" bIns="457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14400" y="12712709"/>
            <a:ext cx="4267200" cy="730250"/>
          </a:xfrm>
          <a:prstGeom prst="rect">
            <a:avLst/>
          </a:prstGeom>
        </p:spPr>
        <p:txBody>
          <a:bodyPr vert="horz" lIns="91437" tIns="45718" rIns="91437" bIns="45718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3107228-4746-4FE7-B605-5112E0B7117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1/19/2012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48400" y="12712709"/>
            <a:ext cx="5791200" cy="730250"/>
          </a:xfrm>
          <a:prstGeom prst="rect">
            <a:avLst/>
          </a:prstGeom>
        </p:spPr>
        <p:txBody>
          <a:bodyPr vert="horz" lIns="91437" tIns="45718" rIns="91437" bIns="45718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3106400" y="12712709"/>
            <a:ext cx="4267200" cy="730250"/>
          </a:xfrm>
          <a:prstGeom prst="rect">
            <a:avLst/>
          </a:prstGeom>
        </p:spPr>
        <p:txBody>
          <a:bodyPr vert="horz" lIns="91437" tIns="45718" rIns="91437" bIns="45718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25A4A3E-48D9-49B6-9872-EA9EC625DD4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24256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183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366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55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733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887" indent="-342887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23" indent="-28574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58" indent="-2285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41" indent="-2285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25" indent="-2285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08" indent="-228592" algn="l" defTabSz="91436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92" indent="-228592" algn="l" defTabSz="91436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75" indent="-228592" algn="l" defTabSz="91436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58" indent="-228592" algn="l" defTabSz="91436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3" algn="l" defTabSz="91436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6" algn="l" defTabSz="91436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50" algn="l" defTabSz="91436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33" algn="l" defTabSz="91436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16" algn="l" defTabSz="91436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9" algn="l" defTabSz="91436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83" algn="l" defTabSz="91436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67" algn="l" defTabSz="91436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90600" y="304800"/>
            <a:ext cx="16383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Instructional Model, Circuits/Intro to ECE </a:t>
            </a:r>
            <a:r>
              <a:rPr lang="en-US" sz="3200" dirty="0" err="1" smtClean="0"/>
              <a:t>vs</a:t>
            </a:r>
            <a:r>
              <a:rPr lang="en-US" sz="3200" dirty="0" smtClean="0"/>
              <a:t> Biomedical Circuits and Signals</a:t>
            </a:r>
            <a:endParaRPr lang="en-US" sz="3200" dirty="0"/>
          </a:p>
        </p:txBody>
      </p:sp>
      <p:sp>
        <p:nvSpPr>
          <p:cNvPr id="5" name="Rounded Rectangle 4"/>
          <p:cNvSpPr/>
          <p:nvPr/>
        </p:nvSpPr>
        <p:spPr>
          <a:xfrm>
            <a:off x="1143000" y="2811027"/>
            <a:ext cx="2590800" cy="6858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Section 1, Prof. 1, TA 1,2 35 Students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3810000" y="2819400"/>
            <a:ext cx="2590800" cy="6858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Section 2, Prof. 2, TA 1,2 35 Students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6477000" y="2818563"/>
            <a:ext cx="2590800" cy="6858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Section 3, Prof. 3, TA 1,2 35 Students</a:t>
            </a:r>
            <a:endParaRPr lang="en-US" dirty="0"/>
          </a:p>
        </p:txBody>
      </p:sp>
      <p:grpSp>
        <p:nvGrpSpPr>
          <p:cNvPr id="11" name="Group 10"/>
          <p:cNvGrpSpPr/>
          <p:nvPr/>
        </p:nvGrpSpPr>
        <p:grpSpPr>
          <a:xfrm>
            <a:off x="1219200" y="4191000"/>
            <a:ext cx="1676400" cy="1112436"/>
            <a:chOff x="1447800" y="2971800"/>
            <a:chExt cx="1676400" cy="1219200"/>
          </a:xfrm>
        </p:grpSpPr>
        <p:sp>
          <p:nvSpPr>
            <p:cNvPr id="9" name="Rounded Rectangle 8"/>
            <p:cNvSpPr/>
            <p:nvPr/>
          </p:nvSpPr>
          <p:spPr>
            <a:xfrm>
              <a:off x="1447800" y="2971800"/>
              <a:ext cx="1676400" cy="609600"/>
            </a:xfrm>
            <a:prstGeom prst="round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ILS 1, TA 1,2, Prof 4  </a:t>
              </a:r>
              <a:endParaRPr lang="en-US" dirty="0"/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1447800" y="3581400"/>
              <a:ext cx="1676400" cy="609600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Lab 1, TA 3,4, Prof. 4</a:t>
              </a:r>
              <a:endParaRPr lang="en-US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1219200" y="5410200"/>
            <a:ext cx="1676400" cy="1143000"/>
            <a:chOff x="1447800" y="3124200"/>
            <a:chExt cx="1676400" cy="1143000"/>
          </a:xfrm>
        </p:grpSpPr>
        <p:sp>
          <p:nvSpPr>
            <p:cNvPr id="13" name="Rounded Rectangle 12"/>
            <p:cNvSpPr/>
            <p:nvPr/>
          </p:nvSpPr>
          <p:spPr>
            <a:xfrm>
              <a:off x="1447800" y="3124200"/>
              <a:ext cx="1676400" cy="533400"/>
            </a:xfrm>
            <a:prstGeom prst="round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ILS 2, TA 1,2, Prof. 4  </a:t>
              </a:r>
              <a:endParaRPr lang="en-US" dirty="0"/>
            </a:p>
          </p:txBody>
        </p:sp>
        <p:sp>
          <p:nvSpPr>
            <p:cNvPr id="14" name="Rounded Rectangle 13"/>
            <p:cNvSpPr/>
            <p:nvPr/>
          </p:nvSpPr>
          <p:spPr>
            <a:xfrm>
              <a:off x="1447800" y="3657600"/>
              <a:ext cx="1676400" cy="609600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Lab 2, TA 3,4, Prof. 4</a:t>
              </a:r>
              <a:endParaRPr lang="en-US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3200400" y="4191000"/>
            <a:ext cx="1676400" cy="1112436"/>
            <a:chOff x="1447800" y="2971800"/>
            <a:chExt cx="1676400" cy="1219200"/>
          </a:xfrm>
        </p:grpSpPr>
        <p:sp>
          <p:nvSpPr>
            <p:cNvPr id="37" name="Rounded Rectangle 36"/>
            <p:cNvSpPr/>
            <p:nvPr/>
          </p:nvSpPr>
          <p:spPr>
            <a:xfrm>
              <a:off x="1447800" y="2971800"/>
              <a:ext cx="1676400" cy="609600"/>
            </a:xfrm>
            <a:prstGeom prst="round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ILS 3, TA 1,2, Prof 4  </a:t>
              </a:r>
              <a:endParaRPr lang="en-US" dirty="0"/>
            </a:p>
          </p:txBody>
        </p:sp>
        <p:sp>
          <p:nvSpPr>
            <p:cNvPr id="38" name="Rounded Rectangle 37"/>
            <p:cNvSpPr/>
            <p:nvPr/>
          </p:nvSpPr>
          <p:spPr>
            <a:xfrm>
              <a:off x="1447800" y="3581400"/>
              <a:ext cx="1676400" cy="609600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Lab 3, TA 3,4, Prof. 4</a:t>
              </a:r>
              <a:endParaRPr lang="en-US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3200400" y="5410200"/>
            <a:ext cx="1676400" cy="1143000"/>
            <a:chOff x="1447800" y="3124200"/>
            <a:chExt cx="1676400" cy="1143000"/>
          </a:xfrm>
        </p:grpSpPr>
        <p:sp>
          <p:nvSpPr>
            <p:cNvPr id="40" name="Rounded Rectangle 39"/>
            <p:cNvSpPr/>
            <p:nvPr/>
          </p:nvSpPr>
          <p:spPr>
            <a:xfrm>
              <a:off x="1447800" y="3124200"/>
              <a:ext cx="1676400" cy="533400"/>
            </a:xfrm>
            <a:prstGeom prst="round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ILS 4, TA 1,2, Prof. 4  </a:t>
              </a:r>
              <a:endParaRPr lang="en-US" dirty="0"/>
            </a:p>
          </p:txBody>
        </p:sp>
        <p:sp>
          <p:nvSpPr>
            <p:cNvPr id="41" name="Rounded Rectangle 40"/>
            <p:cNvSpPr/>
            <p:nvPr/>
          </p:nvSpPr>
          <p:spPr>
            <a:xfrm>
              <a:off x="1447800" y="3657600"/>
              <a:ext cx="1676400" cy="609600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Lab 4, TA 3,4, Prof. 4</a:t>
              </a:r>
              <a:endParaRPr lang="en-US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5181600" y="4191000"/>
            <a:ext cx="1676400" cy="1112436"/>
            <a:chOff x="1447800" y="2971800"/>
            <a:chExt cx="1676400" cy="1219200"/>
          </a:xfrm>
        </p:grpSpPr>
        <p:sp>
          <p:nvSpPr>
            <p:cNvPr id="43" name="Rounded Rectangle 42"/>
            <p:cNvSpPr/>
            <p:nvPr/>
          </p:nvSpPr>
          <p:spPr>
            <a:xfrm>
              <a:off x="1447800" y="2971800"/>
              <a:ext cx="1676400" cy="609600"/>
            </a:xfrm>
            <a:prstGeom prst="round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ILS 5, TA 1,2, Prof 5  </a:t>
              </a:r>
              <a:endParaRPr lang="en-US" dirty="0"/>
            </a:p>
          </p:txBody>
        </p:sp>
        <p:sp>
          <p:nvSpPr>
            <p:cNvPr id="44" name="Rounded Rectangle 43"/>
            <p:cNvSpPr/>
            <p:nvPr/>
          </p:nvSpPr>
          <p:spPr>
            <a:xfrm>
              <a:off x="1447800" y="3581400"/>
              <a:ext cx="1676400" cy="609600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Lab 5, TA 3,4, Prof. 5</a:t>
              </a:r>
              <a:endParaRPr lang="en-US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5181600" y="5410200"/>
            <a:ext cx="1676400" cy="1143000"/>
            <a:chOff x="1447800" y="3124200"/>
            <a:chExt cx="1676400" cy="1143000"/>
          </a:xfrm>
        </p:grpSpPr>
        <p:sp>
          <p:nvSpPr>
            <p:cNvPr id="46" name="Rounded Rectangle 45"/>
            <p:cNvSpPr/>
            <p:nvPr/>
          </p:nvSpPr>
          <p:spPr>
            <a:xfrm>
              <a:off x="1447800" y="3124200"/>
              <a:ext cx="1676400" cy="533400"/>
            </a:xfrm>
            <a:prstGeom prst="round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ILS 6, TA 1,2, Prof. 5  </a:t>
              </a:r>
              <a:endParaRPr lang="en-US" dirty="0"/>
            </a:p>
          </p:txBody>
        </p:sp>
        <p:sp>
          <p:nvSpPr>
            <p:cNvPr id="47" name="Rounded Rectangle 46"/>
            <p:cNvSpPr/>
            <p:nvPr/>
          </p:nvSpPr>
          <p:spPr>
            <a:xfrm>
              <a:off x="1447800" y="3657600"/>
              <a:ext cx="1676400" cy="609600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Lab 6, TA 3,4, Prof. 5</a:t>
              </a:r>
              <a:endParaRPr lang="en-US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7162800" y="4191000"/>
            <a:ext cx="1676400" cy="1112436"/>
            <a:chOff x="1447800" y="2971800"/>
            <a:chExt cx="1676400" cy="1219200"/>
          </a:xfrm>
        </p:grpSpPr>
        <p:sp>
          <p:nvSpPr>
            <p:cNvPr id="49" name="Rounded Rectangle 48"/>
            <p:cNvSpPr/>
            <p:nvPr/>
          </p:nvSpPr>
          <p:spPr>
            <a:xfrm>
              <a:off x="1447800" y="2971800"/>
              <a:ext cx="1676400" cy="609600"/>
            </a:xfrm>
            <a:prstGeom prst="round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ILS 7, TA 1,2, Prof 5  </a:t>
              </a:r>
              <a:endParaRPr lang="en-US" dirty="0"/>
            </a:p>
          </p:txBody>
        </p:sp>
        <p:sp>
          <p:nvSpPr>
            <p:cNvPr id="50" name="Rounded Rectangle 49"/>
            <p:cNvSpPr/>
            <p:nvPr/>
          </p:nvSpPr>
          <p:spPr>
            <a:xfrm>
              <a:off x="1447800" y="3581400"/>
              <a:ext cx="1676400" cy="609600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Lab 7, TA 3,4, Prof. 5</a:t>
              </a:r>
              <a:endParaRPr lang="en-US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7162800" y="5410200"/>
            <a:ext cx="1676400" cy="1143000"/>
            <a:chOff x="1447800" y="3124200"/>
            <a:chExt cx="1676400" cy="1143000"/>
          </a:xfrm>
        </p:grpSpPr>
        <p:sp>
          <p:nvSpPr>
            <p:cNvPr id="52" name="Rounded Rectangle 51"/>
            <p:cNvSpPr/>
            <p:nvPr/>
          </p:nvSpPr>
          <p:spPr>
            <a:xfrm>
              <a:off x="1447800" y="3124200"/>
              <a:ext cx="1676400" cy="533400"/>
            </a:xfrm>
            <a:prstGeom prst="round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ILS 8, TA 1,2, Prof. 5  </a:t>
              </a:r>
              <a:endParaRPr lang="en-US" dirty="0"/>
            </a:p>
          </p:txBody>
        </p:sp>
        <p:sp>
          <p:nvSpPr>
            <p:cNvPr id="53" name="Rounded Rectangle 52"/>
            <p:cNvSpPr/>
            <p:nvPr/>
          </p:nvSpPr>
          <p:spPr>
            <a:xfrm>
              <a:off x="1447800" y="3657600"/>
              <a:ext cx="1676400" cy="609600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Lab 8, TA 3,4, Prof. 5</a:t>
              </a:r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54" name="Rounded Rectangle 53"/>
          <p:cNvSpPr/>
          <p:nvPr/>
        </p:nvSpPr>
        <p:spPr>
          <a:xfrm>
            <a:off x="1219200" y="7315200"/>
            <a:ext cx="2819400" cy="9906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Circuits Tutors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5" name="Rounded Rectangle 54"/>
          <p:cNvSpPr/>
          <p:nvPr/>
        </p:nvSpPr>
        <p:spPr>
          <a:xfrm>
            <a:off x="1225062" y="8610600"/>
            <a:ext cx="2819400" cy="9906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TA 1,2 Office Hours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6" name="Rounded Rectangle 55"/>
          <p:cNvSpPr/>
          <p:nvPr/>
        </p:nvSpPr>
        <p:spPr>
          <a:xfrm>
            <a:off x="1225062" y="9906000"/>
            <a:ext cx="2819400" cy="9906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HKN Tutors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7" name="Rounded Rectangle 56"/>
          <p:cNvSpPr/>
          <p:nvPr/>
        </p:nvSpPr>
        <p:spPr>
          <a:xfrm>
            <a:off x="1225062" y="11201400"/>
            <a:ext cx="2819400" cy="9906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Prof. Office Hours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4572000" y="7543800"/>
            <a:ext cx="44196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Summary:</a:t>
            </a:r>
          </a:p>
          <a:p>
            <a:endParaRPr lang="en-US" sz="2400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5 Professor-Loads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5 Credits 4/1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Lecture/ILS/Lab/Grading/Tutor coordination is a problem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Students don’t know where to turn</a:t>
            </a:r>
            <a:endParaRPr lang="en-US" sz="2400" dirty="0"/>
          </a:p>
        </p:txBody>
      </p:sp>
      <p:sp>
        <p:nvSpPr>
          <p:cNvPr id="59" name="TextBox 58"/>
          <p:cNvSpPr txBox="1"/>
          <p:nvPr/>
        </p:nvSpPr>
        <p:spPr>
          <a:xfrm>
            <a:off x="3036269" y="1597967"/>
            <a:ext cx="20163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Current Model</a:t>
            </a:r>
            <a:endParaRPr lang="en-US" sz="2400" dirty="0"/>
          </a:p>
        </p:txBody>
      </p:sp>
      <p:sp>
        <p:nvSpPr>
          <p:cNvPr id="61" name="Rounded Rectangle 60"/>
          <p:cNvSpPr/>
          <p:nvPr/>
        </p:nvSpPr>
        <p:spPr>
          <a:xfrm>
            <a:off x="12420600" y="2821633"/>
            <a:ext cx="2590800" cy="6858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Section 2, Prof. 1, 2, 3, 4 TA 1,2 105 Students</a:t>
            </a:r>
            <a:endParaRPr lang="en-US" dirty="0"/>
          </a:p>
        </p:txBody>
      </p:sp>
      <p:sp>
        <p:nvSpPr>
          <p:cNvPr id="65" name="Rounded Rectangle 64"/>
          <p:cNvSpPr/>
          <p:nvPr/>
        </p:nvSpPr>
        <p:spPr>
          <a:xfrm>
            <a:off x="9829800" y="4193233"/>
            <a:ext cx="1676400" cy="111243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Lab 1, TA 3,4, Prof. 1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UG 1?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8" name="Rounded Rectangle 67"/>
          <p:cNvSpPr/>
          <p:nvPr/>
        </p:nvSpPr>
        <p:spPr>
          <a:xfrm>
            <a:off x="9829800" y="5410200"/>
            <a:ext cx="1676400" cy="1145233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Lab 1, TA 3,4, Prof. 1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UG1?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1" name="Rounded Rectangle 70"/>
          <p:cNvSpPr/>
          <p:nvPr/>
        </p:nvSpPr>
        <p:spPr>
          <a:xfrm>
            <a:off x="11811000" y="4193233"/>
            <a:ext cx="1676400" cy="111243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Lab 1, TA 3,4, Prof. 2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UG2?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4" name="Rounded Rectangle 73"/>
          <p:cNvSpPr/>
          <p:nvPr/>
        </p:nvSpPr>
        <p:spPr>
          <a:xfrm>
            <a:off x="11811000" y="5412433"/>
            <a:ext cx="1676400" cy="11430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Lab 1, TA 3,4, Prof. 2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UG2?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7" name="Rounded Rectangle 76"/>
          <p:cNvSpPr/>
          <p:nvPr/>
        </p:nvSpPr>
        <p:spPr>
          <a:xfrm>
            <a:off x="13792200" y="4193233"/>
            <a:ext cx="1676400" cy="111243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Lab 1, TA 3,4, Prof. 3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UG3?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0" name="Rounded Rectangle 79"/>
          <p:cNvSpPr/>
          <p:nvPr/>
        </p:nvSpPr>
        <p:spPr>
          <a:xfrm>
            <a:off x="13792200" y="5412433"/>
            <a:ext cx="1676400" cy="11430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Lab 1, TA 3,4, Prof. 3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UG3?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3" name="Rounded Rectangle 82"/>
          <p:cNvSpPr/>
          <p:nvPr/>
        </p:nvSpPr>
        <p:spPr>
          <a:xfrm>
            <a:off x="15773400" y="4193233"/>
            <a:ext cx="1676400" cy="111243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Lab 1, TA 3,4, Prof. 4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UG4?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6" name="Rounded Rectangle 85"/>
          <p:cNvSpPr/>
          <p:nvPr/>
        </p:nvSpPr>
        <p:spPr>
          <a:xfrm>
            <a:off x="15773400" y="5412433"/>
            <a:ext cx="1676400" cy="11430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Lab 1, TA 3,4, Prof. 4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UG4?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9" name="Rounded Rectangle 88"/>
          <p:cNvSpPr/>
          <p:nvPr/>
        </p:nvSpPr>
        <p:spPr>
          <a:xfrm>
            <a:off x="9829800" y="8610600"/>
            <a:ext cx="2819400" cy="9906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HKN Tutors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0" name="Rounded Rectangle 89"/>
          <p:cNvSpPr/>
          <p:nvPr/>
        </p:nvSpPr>
        <p:spPr>
          <a:xfrm>
            <a:off x="9829800" y="7315200"/>
            <a:ext cx="2819400" cy="9906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Prof. Office Hours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13182600" y="7546033"/>
            <a:ext cx="44196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Summary:</a:t>
            </a:r>
          </a:p>
          <a:p>
            <a:endParaRPr lang="en-US" sz="2400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4 Professor-Loads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4 Credits 3/1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50 minute classes?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More consistent set of resources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Could be 2, 3, or 4 professors depending on teaching loads</a:t>
            </a:r>
            <a:endParaRPr lang="en-US" sz="2400" dirty="0"/>
          </a:p>
        </p:txBody>
      </p:sp>
      <p:sp>
        <p:nvSpPr>
          <p:cNvPr id="92" name="TextBox 91"/>
          <p:cNvSpPr txBox="1"/>
          <p:nvPr/>
        </p:nvSpPr>
        <p:spPr>
          <a:xfrm>
            <a:off x="11646869" y="1600200"/>
            <a:ext cx="22476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Proposed Model</a:t>
            </a:r>
            <a:endParaRPr lang="en-US" sz="2400" dirty="0"/>
          </a:p>
        </p:txBody>
      </p:sp>
      <p:sp>
        <p:nvSpPr>
          <p:cNvPr id="93" name="Rounded Rectangle 92"/>
          <p:cNvSpPr/>
          <p:nvPr/>
        </p:nvSpPr>
        <p:spPr>
          <a:xfrm>
            <a:off x="1225062" y="3731288"/>
            <a:ext cx="1670538" cy="304800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Tues. Morning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4" name="Rounded Rectangle 93"/>
          <p:cNvSpPr/>
          <p:nvPr/>
        </p:nvSpPr>
        <p:spPr>
          <a:xfrm>
            <a:off x="5181600" y="3731288"/>
            <a:ext cx="1670538" cy="304800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Fri. Morning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5" name="Rounded Rectangle 94"/>
          <p:cNvSpPr/>
          <p:nvPr/>
        </p:nvSpPr>
        <p:spPr>
          <a:xfrm>
            <a:off x="3209193" y="3731288"/>
            <a:ext cx="1670538" cy="304800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Tues. Aft.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6" name="Rounded Rectangle 95"/>
          <p:cNvSpPr/>
          <p:nvPr/>
        </p:nvSpPr>
        <p:spPr>
          <a:xfrm>
            <a:off x="7162800" y="3731288"/>
            <a:ext cx="1670538" cy="304800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Fri. Aft.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7" name="Rounded Rectangle 96"/>
          <p:cNvSpPr/>
          <p:nvPr/>
        </p:nvSpPr>
        <p:spPr>
          <a:xfrm>
            <a:off x="9841524" y="3716216"/>
            <a:ext cx="1670538" cy="304800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Tues. Morning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8" name="Rounded Rectangle 97"/>
          <p:cNvSpPr/>
          <p:nvPr/>
        </p:nvSpPr>
        <p:spPr>
          <a:xfrm>
            <a:off x="13798062" y="3716216"/>
            <a:ext cx="1670538" cy="304800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Fri. Morning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9" name="Rounded Rectangle 98"/>
          <p:cNvSpPr/>
          <p:nvPr/>
        </p:nvSpPr>
        <p:spPr>
          <a:xfrm>
            <a:off x="11825655" y="3716216"/>
            <a:ext cx="1670538" cy="304800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Tues. Aft.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0" name="Rounded Rectangle 99"/>
          <p:cNvSpPr/>
          <p:nvPr/>
        </p:nvSpPr>
        <p:spPr>
          <a:xfrm>
            <a:off x="15779262" y="3716216"/>
            <a:ext cx="1670538" cy="304800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Fri. Aft.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19890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90600" y="304800"/>
            <a:ext cx="16383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Proposed Development, Biomedical Circuits and Signals</a:t>
            </a:r>
            <a:endParaRPr lang="en-US" sz="3200" dirty="0"/>
          </a:p>
        </p:txBody>
      </p:sp>
      <p:sp>
        <p:nvSpPr>
          <p:cNvPr id="61" name="Rounded Rectangle 60"/>
          <p:cNvSpPr/>
          <p:nvPr/>
        </p:nvSpPr>
        <p:spPr>
          <a:xfrm>
            <a:off x="3200400" y="2590800"/>
            <a:ext cx="2590800" cy="6858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Section 2, Prof. 1, 2, 3, 4 TA 1,2 105 Students</a:t>
            </a:r>
            <a:endParaRPr lang="en-US" dirty="0"/>
          </a:p>
        </p:txBody>
      </p:sp>
      <p:sp>
        <p:nvSpPr>
          <p:cNvPr id="65" name="Rounded Rectangle 64"/>
          <p:cNvSpPr/>
          <p:nvPr/>
        </p:nvSpPr>
        <p:spPr>
          <a:xfrm>
            <a:off x="609600" y="3962400"/>
            <a:ext cx="1676400" cy="111243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Lab 1, TA 3,4, Prof. 1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UG 1?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8" name="Rounded Rectangle 67"/>
          <p:cNvSpPr/>
          <p:nvPr/>
        </p:nvSpPr>
        <p:spPr>
          <a:xfrm>
            <a:off x="609600" y="5179367"/>
            <a:ext cx="1676400" cy="1145233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Lab 1, TA 3,4, Prof. 1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UG1?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1" name="Rounded Rectangle 70"/>
          <p:cNvSpPr/>
          <p:nvPr/>
        </p:nvSpPr>
        <p:spPr>
          <a:xfrm>
            <a:off x="2590800" y="3962400"/>
            <a:ext cx="1676400" cy="111243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Lab 1, TA 3,4, Prof. 2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UG2?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4" name="Rounded Rectangle 73"/>
          <p:cNvSpPr/>
          <p:nvPr/>
        </p:nvSpPr>
        <p:spPr>
          <a:xfrm>
            <a:off x="2590800" y="5181600"/>
            <a:ext cx="1676400" cy="11430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Lab 1, TA 3,4, Prof. 2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UG2?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7" name="Rounded Rectangle 76"/>
          <p:cNvSpPr/>
          <p:nvPr/>
        </p:nvSpPr>
        <p:spPr>
          <a:xfrm>
            <a:off x="4572000" y="3962400"/>
            <a:ext cx="1676400" cy="111243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Lab 1, TA 3,4, Prof. 3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UG3?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0" name="Rounded Rectangle 79"/>
          <p:cNvSpPr/>
          <p:nvPr/>
        </p:nvSpPr>
        <p:spPr>
          <a:xfrm>
            <a:off x="4572000" y="5181600"/>
            <a:ext cx="1676400" cy="11430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Lab 1, TA 3,4, Prof. 3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UG3?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3" name="Rounded Rectangle 82"/>
          <p:cNvSpPr/>
          <p:nvPr/>
        </p:nvSpPr>
        <p:spPr>
          <a:xfrm>
            <a:off x="6553200" y="3962400"/>
            <a:ext cx="1676400" cy="111243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Lab 1, TA 3,4, Prof. 4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UG4?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6" name="Rounded Rectangle 85"/>
          <p:cNvSpPr/>
          <p:nvPr/>
        </p:nvSpPr>
        <p:spPr>
          <a:xfrm>
            <a:off x="6553200" y="5181600"/>
            <a:ext cx="1676400" cy="11430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Lab 1, TA 3,4, Prof. 4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UG4?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9" name="Rounded Rectangle 88"/>
          <p:cNvSpPr/>
          <p:nvPr/>
        </p:nvSpPr>
        <p:spPr>
          <a:xfrm>
            <a:off x="609600" y="8379767"/>
            <a:ext cx="2819400" cy="9906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HKN Tutors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0" name="Rounded Rectangle 89"/>
          <p:cNvSpPr/>
          <p:nvPr/>
        </p:nvSpPr>
        <p:spPr>
          <a:xfrm>
            <a:off x="609600" y="7084367"/>
            <a:ext cx="2819400" cy="9906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Prof. Office Hours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3962400" y="7315200"/>
            <a:ext cx="44196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Summary:</a:t>
            </a:r>
          </a:p>
          <a:p>
            <a:endParaRPr lang="en-US" sz="2400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4 Professor-Loads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4 Credits 3/1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50 minute classes?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More consistent set of resources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Could be 2, 3, or 4 professors depending on teaching loads.  Need signals and circuits.</a:t>
            </a:r>
            <a:endParaRPr lang="en-US" sz="2400" dirty="0"/>
          </a:p>
        </p:txBody>
      </p:sp>
      <p:sp>
        <p:nvSpPr>
          <p:cNvPr id="92" name="TextBox 91"/>
          <p:cNvSpPr txBox="1"/>
          <p:nvPr/>
        </p:nvSpPr>
        <p:spPr>
          <a:xfrm>
            <a:off x="2426669" y="1369367"/>
            <a:ext cx="22476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Proposed Model</a:t>
            </a:r>
            <a:endParaRPr lang="en-US" sz="2400" dirty="0"/>
          </a:p>
        </p:txBody>
      </p:sp>
      <p:sp>
        <p:nvSpPr>
          <p:cNvPr id="97" name="Rounded Rectangle 96"/>
          <p:cNvSpPr/>
          <p:nvPr/>
        </p:nvSpPr>
        <p:spPr>
          <a:xfrm>
            <a:off x="621324" y="3485383"/>
            <a:ext cx="1670538" cy="304800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Tues. Morning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8" name="Rounded Rectangle 97"/>
          <p:cNvSpPr/>
          <p:nvPr/>
        </p:nvSpPr>
        <p:spPr>
          <a:xfrm>
            <a:off x="4577862" y="3485383"/>
            <a:ext cx="1670538" cy="304800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Fri. Morning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9" name="Rounded Rectangle 98"/>
          <p:cNvSpPr/>
          <p:nvPr/>
        </p:nvSpPr>
        <p:spPr>
          <a:xfrm>
            <a:off x="2605455" y="3485383"/>
            <a:ext cx="1670538" cy="304800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Tues. Aft.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0" name="Rounded Rectangle 99"/>
          <p:cNvSpPr/>
          <p:nvPr/>
        </p:nvSpPr>
        <p:spPr>
          <a:xfrm>
            <a:off x="6559062" y="3485383"/>
            <a:ext cx="1670538" cy="304800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Fri. Aft.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906001" y="2933700"/>
            <a:ext cx="7620000" cy="82176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Task List</a:t>
            </a:r>
          </a:p>
          <a:p>
            <a:endParaRPr lang="en-US" sz="2400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Develop detailed syllabus.</a:t>
            </a:r>
          </a:p>
          <a:p>
            <a:pPr marL="742933" lvl="1" indent="-285750">
              <a:buFont typeface="Arial" pitchFamily="34" charset="0"/>
              <a:buChar char="•"/>
            </a:pPr>
            <a:r>
              <a:rPr lang="en-US" sz="2400" dirty="0" smtClean="0"/>
              <a:t>Early summer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Develop course materials (in conjunction with lab).</a:t>
            </a:r>
          </a:p>
          <a:p>
            <a:pPr marL="742933" lvl="1" indent="-285750">
              <a:buFont typeface="Arial" pitchFamily="34" charset="0"/>
              <a:buChar char="•"/>
            </a:pPr>
            <a:r>
              <a:rPr lang="en-US" sz="2400" dirty="0" smtClean="0"/>
              <a:t>Summer and Fall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Develop lab experiments.</a:t>
            </a:r>
          </a:p>
          <a:p>
            <a:pPr marL="742933" lvl="1" indent="-285750">
              <a:buFont typeface="Arial" pitchFamily="34" charset="0"/>
              <a:buChar char="•"/>
            </a:pPr>
            <a:r>
              <a:rPr lang="en-US" sz="2400" dirty="0" smtClean="0"/>
              <a:t>Through Summer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Write lab manual (including tie-in with course).</a:t>
            </a:r>
          </a:p>
          <a:p>
            <a:pPr marL="742933" lvl="1" indent="-285750">
              <a:buFont typeface="Arial" pitchFamily="34" charset="0"/>
              <a:buChar char="•"/>
            </a:pPr>
            <a:r>
              <a:rPr lang="en-US" sz="2400" dirty="0" smtClean="0"/>
              <a:t>Through Summer</a:t>
            </a:r>
          </a:p>
          <a:p>
            <a:pPr marL="742933" lvl="1" indent="-285750">
              <a:buFont typeface="Arial" pitchFamily="34" charset="0"/>
              <a:buChar char="•"/>
            </a:pPr>
            <a:endParaRPr lang="en-US" sz="2400" dirty="0"/>
          </a:p>
          <a:p>
            <a:r>
              <a:rPr lang="en-US" sz="2400" dirty="0" smtClean="0"/>
              <a:t>Resources</a:t>
            </a:r>
          </a:p>
          <a:p>
            <a:endParaRPr lang="en-US" sz="2400" dirty="0"/>
          </a:p>
          <a:p>
            <a:pPr marL="342900" indent="-342900">
              <a:buFont typeface="Arial" pitchFamily="34" charset="0"/>
              <a:buChar char="•"/>
            </a:pPr>
            <a:r>
              <a:rPr lang="en-US" sz="2400" dirty="0" smtClean="0"/>
              <a:t>PAL Availability (</a:t>
            </a:r>
            <a:r>
              <a:rPr lang="en-US" sz="2400" dirty="0" err="1" smtClean="0"/>
              <a:t>Gunar</a:t>
            </a:r>
            <a:r>
              <a:rPr lang="en-US" sz="2400" dirty="0" smtClean="0"/>
              <a:t>, Dave), need some by early summer, 110(?) by fall.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400" dirty="0" smtClean="0"/>
              <a:t>Intro to ECE lab equipment, PAL, ?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400" dirty="0" smtClean="0"/>
              <a:t>Development/first run time – is 3 course releases (or equivalent $$) adequate?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400" dirty="0" smtClean="0"/>
              <a:t>TAs in summer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400" dirty="0" smtClean="0"/>
              <a:t>Do we want undergraduates in the lab.  Maybe the second year, after they have had </a:t>
            </a:r>
            <a:r>
              <a:rPr lang="en-US" sz="2400" smtClean="0"/>
              <a:t>the course?</a:t>
            </a:r>
            <a:endParaRPr lang="en-US" sz="2400" dirty="0" smtClean="0"/>
          </a:p>
          <a:p>
            <a:pPr marL="342900" indent="-342900">
              <a:buFont typeface="Arial" pitchFamily="34" charset="0"/>
              <a:buChar char="•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684038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762000" y="76200"/>
            <a:ext cx="16459200" cy="1066800"/>
          </a:xfrm>
        </p:spPr>
        <p:txBody>
          <a:bodyPr/>
          <a:lstStyle/>
          <a:p>
            <a:pPr eaLnBrk="1" hangingPunct="1"/>
            <a:r>
              <a:rPr lang="en-US" sz="3200" baseline="-25000" dirty="0" smtClean="0"/>
              <a:t>Courses for New </a:t>
            </a:r>
            <a:r>
              <a:rPr lang="en-US" sz="3200" baseline="-25000" dirty="0"/>
              <a:t>BS in </a:t>
            </a:r>
            <a:r>
              <a:rPr lang="en-US" sz="3200" baseline="-25000" dirty="0" smtClean="0"/>
              <a:t>ECE (in progress!!)</a:t>
            </a:r>
            <a:endParaRPr lang="en-US" sz="3200" baseline="-25000" dirty="0"/>
          </a:p>
        </p:txBody>
      </p:sp>
      <p:sp>
        <p:nvSpPr>
          <p:cNvPr id="4" name="Rounded Rectangle 3"/>
          <p:cNvSpPr/>
          <p:nvPr/>
        </p:nvSpPr>
        <p:spPr>
          <a:xfrm>
            <a:off x="6400800" y="12201526"/>
            <a:ext cx="2438400" cy="914400"/>
          </a:xfrm>
          <a:prstGeom prst="roundRect">
            <a:avLst/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7" tIns="45718" rIns="91437" bIns="45718" anchor="ctr"/>
          <a:lstStyle/>
          <a:p>
            <a:pPr algn="ctr">
              <a:defRPr/>
            </a:pPr>
            <a:r>
              <a:rPr lang="en-US" sz="1200" dirty="0">
                <a:solidFill>
                  <a:prstClr val="black"/>
                </a:solidFill>
              </a:rPr>
              <a:t>Freshman Engineering I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0058400" y="12201526"/>
            <a:ext cx="2438400" cy="914400"/>
          </a:xfrm>
          <a:prstGeom prst="roundRect">
            <a:avLst/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7" tIns="45718" rIns="91437" bIns="45718" anchor="ctr"/>
          <a:lstStyle/>
          <a:p>
            <a:pPr algn="ctr">
              <a:defRPr/>
            </a:pPr>
            <a:r>
              <a:rPr lang="en-US" sz="1200" dirty="0">
                <a:solidFill>
                  <a:prstClr val="black"/>
                </a:solidFill>
              </a:rPr>
              <a:t>Freshman Engineering II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248400" y="10677535"/>
            <a:ext cx="2895600" cy="1057274"/>
          </a:xfrm>
          <a:prstGeom prst="roundRect">
            <a:avLst/>
          </a:prstGeom>
          <a:solidFill>
            <a:srgbClr val="00B05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7" tIns="45718" rIns="91437" bIns="45718" anchor="ctr"/>
          <a:lstStyle/>
          <a:p>
            <a:pPr algn="ctr">
              <a:defRPr/>
            </a:pPr>
            <a:r>
              <a:rPr lang="en-US" sz="1200" dirty="0">
                <a:solidFill>
                  <a:prstClr val="black"/>
                </a:solidFill>
              </a:rPr>
              <a:t>ECE Intro. I</a:t>
            </a:r>
          </a:p>
          <a:p>
            <a:pPr algn="ctr">
              <a:defRPr/>
            </a:pPr>
            <a:r>
              <a:rPr lang="en-US" sz="1100" dirty="0">
                <a:solidFill>
                  <a:prstClr val="black"/>
                </a:solidFill>
              </a:rPr>
              <a:t>Biomedical Circuits and Signals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9753600" y="10677535"/>
            <a:ext cx="2895600" cy="1057274"/>
          </a:xfrm>
          <a:prstGeom prst="roundRect">
            <a:avLst/>
          </a:prstGeom>
          <a:solidFill>
            <a:srgbClr val="00B05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7" tIns="45718" rIns="91437" bIns="45718" anchor="ctr"/>
          <a:lstStyle/>
          <a:p>
            <a:pPr algn="ctr">
              <a:defRPr/>
            </a:pPr>
            <a:r>
              <a:rPr lang="en-US" sz="1200" dirty="0">
                <a:solidFill>
                  <a:prstClr val="black"/>
                </a:solidFill>
              </a:rPr>
              <a:t>ECE Intro. II</a:t>
            </a:r>
          </a:p>
          <a:p>
            <a:pPr algn="ctr">
              <a:defRPr/>
            </a:pPr>
            <a:r>
              <a:rPr lang="en-US" sz="1100" dirty="0">
                <a:solidFill>
                  <a:prstClr val="black"/>
                </a:solidFill>
              </a:rPr>
              <a:t>CE, Networks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2438400" y="9220200"/>
            <a:ext cx="2438400" cy="914400"/>
          </a:xfrm>
          <a:prstGeom prst="roundRect">
            <a:avLst/>
          </a:prstGeom>
          <a:solidFill>
            <a:srgbClr val="32EE48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7" tIns="45718" rIns="91437" bIns="45718" anchor="t" anchorCtr="0"/>
          <a:lstStyle/>
          <a:p>
            <a:pPr algn="ctr">
              <a:defRPr/>
            </a:pPr>
            <a:r>
              <a:rPr lang="en-US" sz="1100" dirty="0">
                <a:solidFill>
                  <a:prstClr val="black"/>
                </a:solidFill>
              </a:rPr>
              <a:t>EE Fundamentals</a:t>
            </a:r>
          </a:p>
          <a:p>
            <a:pPr algn="ctr">
              <a:defRPr/>
            </a:pPr>
            <a:r>
              <a:rPr lang="en-US" sz="1100" dirty="0" err="1">
                <a:solidFill>
                  <a:prstClr val="black"/>
                </a:solidFill>
              </a:rPr>
              <a:t>Electromagnetics</a:t>
            </a:r>
            <a:endParaRPr lang="en-US" sz="1100" dirty="0">
              <a:solidFill>
                <a:prstClr val="black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5029200" y="9220200"/>
            <a:ext cx="2438400" cy="914400"/>
          </a:xfrm>
          <a:prstGeom prst="roundRect">
            <a:avLst/>
          </a:prstGeom>
          <a:solidFill>
            <a:srgbClr val="32EE48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7" tIns="45718" rIns="91437" bIns="45718" anchor="t" anchorCtr="0"/>
          <a:lstStyle/>
          <a:p>
            <a:pPr algn="ctr">
              <a:defRPr/>
            </a:pPr>
            <a:r>
              <a:rPr lang="en-US" sz="1100" dirty="0">
                <a:solidFill>
                  <a:prstClr val="black"/>
                </a:solidFill>
              </a:rPr>
              <a:t>EE Fundamentals</a:t>
            </a:r>
          </a:p>
          <a:p>
            <a:pPr algn="ctr">
              <a:defRPr/>
            </a:pPr>
            <a:r>
              <a:rPr lang="en-US" sz="1100" dirty="0">
                <a:solidFill>
                  <a:prstClr val="black"/>
                </a:solidFill>
              </a:rPr>
              <a:t>Cir./Electronics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7620000" y="9220200"/>
            <a:ext cx="2438400" cy="914400"/>
          </a:xfrm>
          <a:prstGeom prst="roundRect">
            <a:avLst/>
          </a:prstGeom>
          <a:solidFill>
            <a:srgbClr val="32EE48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7" tIns="45718" rIns="91437" bIns="45718" anchor="t" anchorCtr="0"/>
          <a:lstStyle/>
          <a:p>
            <a:pPr algn="ctr">
              <a:defRPr/>
            </a:pPr>
            <a:r>
              <a:rPr lang="en-US" sz="1100" dirty="0">
                <a:solidFill>
                  <a:prstClr val="black"/>
                </a:solidFill>
              </a:rPr>
              <a:t>EE Fundamentals</a:t>
            </a:r>
          </a:p>
          <a:p>
            <a:pPr algn="ctr">
              <a:defRPr/>
            </a:pPr>
            <a:r>
              <a:rPr lang="en-US" sz="1100" dirty="0">
                <a:solidFill>
                  <a:prstClr val="black"/>
                </a:solidFill>
              </a:rPr>
              <a:t>Signals/Systems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10210800" y="9220200"/>
            <a:ext cx="2438400" cy="914400"/>
          </a:xfrm>
          <a:prstGeom prst="roundRect">
            <a:avLst/>
          </a:prstGeom>
          <a:solidFill>
            <a:srgbClr val="32EE48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7" tIns="45718" rIns="91437" bIns="45718" anchor="t" anchorCtr="0"/>
          <a:lstStyle/>
          <a:p>
            <a:pPr algn="ctr">
              <a:defRPr/>
            </a:pPr>
            <a:r>
              <a:rPr lang="en-US" sz="1000" dirty="0">
                <a:solidFill>
                  <a:prstClr val="black"/>
                </a:solidFill>
              </a:rPr>
              <a:t>ECE Fund. Comp. Organization</a:t>
            </a:r>
            <a:endParaRPr lang="en-US" sz="1100" dirty="0">
              <a:solidFill>
                <a:prstClr val="black"/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12801600" y="9220200"/>
            <a:ext cx="2438400" cy="914400"/>
          </a:xfrm>
          <a:prstGeom prst="roundRect">
            <a:avLst/>
          </a:prstGeom>
          <a:solidFill>
            <a:srgbClr val="32EE48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7" tIns="45718" rIns="91437" bIns="45718" anchor="t" anchorCtr="0"/>
          <a:lstStyle/>
          <a:p>
            <a:pPr algn="ctr">
              <a:defRPr/>
            </a:pPr>
            <a:r>
              <a:rPr lang="en-US" sz="1100" dirty="0">
                <a:solidFill>
                  <a:prstClr val="black"/>
                </a:solidFill>
              </a:rPr>
              <a:t>CE Fundamentals</a:t>
            </a:r>
          </a:p>
          <a:p>
            <a:pPr algn="ctr">
              <a:defRPr/>
            </a:pPr>
            <a:r>
              <a:rPr lang="en-US" sz="1100" dirty="0">
                <a:solidFill>
                  <a:prstClr val="black"/>
                </a:solidFill>
              </a:rPr>
              <a:t>Algorithms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15392400" y="9220200"/>
            <a:ext cx="2590800" cy="914400"/>
          </a:xfrm>
          <a:prstGeom prst="roundRect">
            <a:avLst/>
          </a:prstGeom>
          <a:solidFill>
            <a:srgbClr val="32EE48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7" tIns="45718" rIns="91437" bIns="45718" anchor="t" anchorCtr="0"/>
          <a:lstStyle/>
          <a:p>
            <a:pPr algn="ctr">
              <a:defRPr/>
            </a:pPr>
            <a:r>
              <a:rPr lang="en-US" sz="1100" smtClean="0">
                <a:solidFill>
                  <a:prstClr val="black"/>
                </a:solidFill>
              </a:rPr>
              <a:t>?</a:t>
            </a:r>
            <a:endParaRPr lang="en-US" sz="1100" dirty="0">
              <a:solidFill>
                <a:prstClr val="black"/>
              </a:solidFill>
            </a:endParaRPr>
          </a:p>
        </p:txBody>
      </p:sp>
      <p:sp>
        <p:nvSpPr>
          <p:cNvPr id="10253" name="TextBox 14"/>
          <p:cNvSpPr txBox="1">
            <a:spLocks noChangeArrowheads="1"/>
          </p:cNvSpPr>
          <p:nvPr/>
        </p:nvSpPr>
        <p:spPr bwMode="auto">
          <a:xfrm>
            <a:off x="304800" y="12049133"/>
            <a:ext cx="2438400" cy="276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7" tIns="45718" rIns="91437" bIns="4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200" b="1">
                <a:solidFill>
                  <a:prstClr val="black"/>
                </a:solidFill>
                <a:latin typeface="Calibri" pitchFamily="34" charset="0"/>
              </a:rPr>
              <a:t>1 or 2 Freshman Engineering</a:t>
            </a:r>
          </a:p>
        </p:txBody>
      </p:sp>
      <p:sp>
        <p:nvSpPr>
          <p:cNvPr id="10254" name="TextBox 15"/>
          <p:cNvSpPr txBox="1">
            <a:spLocks noChangeArrowheads="1"/>
          </p:cNvSpPr>
          <p:nvPr/>
        </p:nvSpPr>
        <p:spPr bwMode="auto">
          <a:xfrm>
            <a:off x="304800" y="10525133"/>
            <a:ext cx="2133600" cy="276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7" tIns="45718" rIns="91437" bIns="4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200" b="1">
                <a:solidFill>
                  <a:prstClr val="black"/>
                </a:solidFill>
                <a:latin typeface="Calibri" pitchFamily="34" charset="0"/>
              </a:rPr>
              <a:t>2 Broad Introductory</a:t>
            </a:r>
          </a:p>
        </p:txBody>
      </p:sp>
      <p:sp>
        <p:nvSpPr>
          <p:cNvPr id="10255" name="TextBox 16"/>
          <p:cNvSpPr txBox="1">
            <a:spLocks noChangeArrowheads="1"/>
          </p:cNvSpPr>
          <p:nvPr/>
        </p:nvSpPr>
        <p:spPr bwMode="auto">
          <a:xfrm>
            <a:off x="304800" y="9144011"/>
            <a:ext cx="2286000" cy="276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7" tIns="45718" rIns="91437" bIns="4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200" b="1">
                <a:solidFill>
                  <a:prstClr val="black"/>
                </a:solidFill>
                <a:latin typeface="Calibri" pitchFamily="34" charset="0"/>
              </a:rPr>
              <a:t>3/6 ECE Fundamentals</a:t>
            </a:r>
          </a:p>
        </p:txBody>
      </p:sp>
      <p:sp>
        <p:nvSpPr>
          <p:cNvPr id="10256" name="TextBox 17"/>
          <p:cNvSpPr txBox="1">
            <a:spLocks noChangeArrowheads="1"/>
          </p:cNvSpPr>
          <p:nvPr/>
        </p:nvSpPr>
        <p:spPr bwMode="auto">
          <a:xfrm>
            <a:off x="304800" y="6096011"/>
            <a:ext cx="2133600" cy="276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7" tIns="45718" rIns="91437" bIns="4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200" b="1">
                <a:solidFill>
                  <a:prstClr val="black"/>
                </a:solidFill>
                <a:latin typeface="Calibri" pitchFamily="34" charset="0"/>
              </a:rPr>
              <a:t>2 Level 1 ECE Electives</a:t>
            </a:r>
          </a:p>
        </p:txBody>
      </p:sp>
      <p:sp>
        <p:nvSpPr>
          <p:cNvPr id="10258" name="TextBox 19"/>
          <p:cNvSpPr txBox="1">
            <a:spLocks noChangeArrowheads="1"/>
          </p:cNvSpPr>
          <p:nvPr/>
        </p:nvSpPr>
        <p:spPr bwMode="auto">
          <a:xfrm>
            <a:off x="304800" y="2343161"/>
            <a:ext cx="2133600" cy="276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7" tIns="45718" rIns="91437" bIns="4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200" b="1">
                <a:solidFill>
                  <a:prstClr val="black"/>
                </a:solidFill>
                <a:latin typeface="Calibri" pitchFamily="34" charset="0"/>
              </a:rPr>
              <a:t>2 Capstone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2438400" y="2286000"/>
            <a:ext cx="2438400" cy="914400"/>
          </a:xfrm>
          <a:prstGeom prst="roundRect">
            <a:avLst/>
          </a:prstGeom>
          <a:solidFill>
            <a:srgbClr val="FFFF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7" tIns="45718" rIns="91437" bIns="45718" anchor="ctr"/>
          <a:lstStyle/>
          <a:p>
            <a:pPr algn="ctr">
              <a:defRPr/>
            </a:pPr>
            <a:r>
              <a:rPr lang="en-US" sz="1100" dirty="0">
                <a:solidFill>
                  <a:prstClr val="black"/>
                </a:solidFill>
              </a:rPr>
              <a:t>Capstone I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5029200" y="2286000"/>
            <a:ext cx="2438400" cy="914400"/>
          </a:xfrm>
          <a:prstGeom prst="roundRect">
            <a:avLst/>
          </a:prstGeom>
          <a:solidFill>
            <a:srgbClr val="FFFF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7" tIns="45718" rIns="91437" bIns="45718" anchor="ctr"/>
          <a:lstStyle/>
          <a:p>
            <a:pPr algn="ctr">
              <a:defRPr/>
            </a:pPr>
            <a:r>
              <a:rPr lang="en-US" sz="1100" dirty="0">
                <a:solidFill>
                  <a:prstClr val="black"/>
                </a:solidFill>
              </a:rPr>
              <a:t>Capstone II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5295900" y="6019800"/>
            <a:ext cx="1905000" cy="457200"/>
          </a:xfrm>
          <a:prstGeom prst="roundRect">
            <a:avLst/>
          </a:prstGeom>
          <a:solidFill>
            <a:srgbClr val="66FF33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7" tIns="45718" rIns="91437" bIns="45718" anchor="ctr"/>
          <a:lstStyle/>
          <a:p>
            <a:pPr algn="ctr">
              <a:defRPr/>
            </a:pPr>
            <a:r>
              <a:rPr lang="en-US" sz="1100" dirty="0" smtClean="0">
                <a:solidFill>
                  <a:prstClr val="black"/>
                </a:solidFill>
              </a:rPr>
              <a:t>3410 Electronics II (or Electronic Design</a:t>
            </a:r>
            <a:endParaRPr lang="en-US" sz="1100" dirty="0">
              <a:solidFill>
                <a:prstClr val="black"/>
              </a:solidFill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10444914" y="5415945"/>
            <a:ext cx="1905000" cy="457200"/>
          </a:xfrm>
          <a:prstGeom prst="roundRect">
            <a:avLst/>
          </a:prstGeom>
          <a:solidFill>
            <a:srgbClr val="66FF33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7" tIns="45718" rIns="91437" bIns="45718" anchor="ctr"/>
          <a:lstStyle/>
          <a:p>
            <a:pPr algn="ctr">
              <a:defRPr/>
            </a:pPr>
            <a:r>
              <a:rPr lang="en-US" sz="1100" dirty="0">
                <a:solidFill>
                  <a:prstClr val="black"/>
                </a:solidFill>
              </a:rPr>
              <a:t>Real Time Embedded </a:t>
            </a:r>
            <a:r>
              <a:rPr lang="en-US" sz="1100" dirty="0" smtClean="0">
                <a:solidFill>
                  <a:prstClr val="black"/>
                </a:solidFill>
              </a:rPr>
              <a:t>Systems</a:t>
            </a:r>
          </a:p>
          <a:p>
            <a:pPr algn="ctr">
              <a:defRPr/>
            </a:pPr>
            <a:r>
              <a:rPr lang="en-US" sz="1100" dirty="0" smtClean="0">
                <a:solidFill>
                  <a:prstClr val="black"/>
                </a:solidFill>
              </a:rPr>
              <a:t>(to be designed)</a:t>
            </a:r>
            <a:endParaRPr lang="en-US" sz="1100" dirty="0">
              <a:solidFill>
                <a:prstClr val="black"/>
              </a:solidFill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5295900" y="8686800"/>
            <a:ext cx="1905000" cy="457200"/>
          </a:xfrm>
          <a:prstGeom prst="roundRect">
            <a:avLst/>
          </a:prstGeom>
          <a:solidFill>
            <a:srgbClr val="FFC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7" tIns="45718" rIns="91437" bIns="45718" anchor="ctr"/>
          <a:lstStyle/>
          <a:p>
            <a:pPr algn="ctr">
              <a:defRPr/>
            </a:pPr>
            <a:r>
              <a:rPr lang="en-US" sz="1100" dirty="0" smtClean="0">
                <a:solidFill>
                  <a:prstClr val="black"/>
                </a:solidFill>
              </a:rPr>
              <a:t>2412 Electronics </a:t>
            </a:r>
            <a:endParaRPr lang="en-US" sz="1100" dirty="0">
              <a:solidFill>
                <a:prstClr val="black"/>
              </a:solidFill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10434381" y="8652364"/>
            <a:ext cx="1913021" cy="485774"/>
          </a:xfrm>
          <a:prstGeom prst="roundRect">
            <a:avLst/>
          </a:prstGeom>
          <a:solidFill>
            <a:srgbClr val="FFC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7" tIns="45718" rIns="91437" bIns="45718" anchor="ctr"/>
          <a:lstStyle/>
          <a:p>
            <a:pPr algn="ctr">
              <a:defRPr/>
            </a:pPr>
            <a:r>
              <a:rPr lang="en-US" sz="1100" dirty="0" smtClean="0">
                <a:solidFill>
                  <a:prstClr val="black"/>
                </a:solidFill>
              </a:rPr>
              <a:t>3324 Computer Architecture</a:t>
            </a:r>
            <a:endParaRPr lang="en-US" sz="1100" dirty="0">
              <a:solidFill>
                <a:prstClr val="black"/>
              </a:solidFill>
            </a:endParaRPr>
          </a:p>
        </p:txBody>
      </p:sp>
      <p:sp>
        <p:nvSpPr>
          <p:cNvPr id="10273" name="TextBox 34"/>
          <p:cNvSpPr txBox="1">
            <a:spLocks noChangeArrowheads="1"/>
          </p:cNvSpPr>
          <p:nvPr/>
        </p:nvSpPr>
        <p:spPr bwMode="auto">
          <a:xfrm>
            <a:off x="9925050" y="1219200"/>
            <a:ext cx="7467600" cy="73866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1437" tIns="45718" rIns="91437" bIns="4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400">
                <a:solidFill>
                  <a:prstClr val="black"/>
                </a:solidFill>
                <a:latin typeface="Calibri" pitchFamily="34" charset="0"/>
              </a:rPr>
              <a:t>+5 General Electives, + 2-3 Technical Electives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400">
                <a:solidFill>
                  <a:prstClr val="black"/>
                </a:solidFill>
                <a:latin typeface="Calibri" pitchFamily="34" charset="0"/>
              </a:rPr>
              <a:t>(Can include CE Fundamentals, Level 1 Electives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400">
                <a:solidFill>
                  <a:prstClr val="black"/>
                </a:solidFill>
                <a:latin typeface="Calibri" pitchFamily="34" charset="0"/>
              </a:rPr>
              <a:t>or Advanced Electives)</a:t>
            </a:r>
          </a:p>
        </p:txBody>
      </p:sp>
      <p:sp>
        <p:nvSpPr>
          <p:cNvPr id="41" name="Rounded Rectangle 40"/>
          <p:cNvSpPr/>
          <p:nvPr/>
        </p:nvSpPr>
        <p:spPr>
          <a:xfrm>
            <a:off x="10363200" y="9712792"/>
            <a:ext cx="2076450" cy="332984"/>
          </a:xfrm>
          <a:prstGeom prst="roundRect">
            <a:avLst/>
          </a:prstGeom>
          <a:solidFill>
            <a:srgbClr val="6BFF2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7" tIns="45718" rIns="91437" bIns="45718" anchor="ctr"/>
          <a:lstStyle/>
          <a:p>
            <a:pPr algn="ctr">
              <a:defRPr/>
            </a:pPr>
            <a:r>
              <a:rPr lang="en-US" sz="1100" dirty="0" smtClean="0">
                <a:solidFill>
                  <a:prstClr val="black"/>
                </a:solidFill>
              </a:rPr>
              <a:t>2322 Digital Logic Design (extend with some  Comp. Org )</a:t>
            </a:r>
            <a:endParaRPr lang="en-US" sz="1100" dirty="0">
              <a:solidFill>
                <a:prstClr val="black"/>
              </a:solidFill>
            </a:endParaRPr>
          </a:p>
        </p:txBody>
      </p:sp>
      <p:sp>
        <p:nvSpPr>
          <p:cNvPr id="42" name="Rounded Rectangle 41"/>
          <p:cNvSpPr/>
          <p:nvPr/>
        </p:nvSpPr>
        <p:spPr>
          <a:xfrm>
            <a:off x="13068300" y="8153400"/>
            <a:ext cx="1905000" cy="457200"/>
          </a:xfrm>
          <a:prstGeom prst="roundRect">
            <a:avLst/>
          </a:prstGeom>
          <a:solidFill>
            <a:srgbClr val="6BFF2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7" tIns="45718" rIns="91437" bIns="45718" anchor="ctr"/>
          <a:lstStyle/>
          <a:p>
            <a:pPr algn="ctr">
              <a:defRPr/>
            </a:pPr>
            <a:r>
              <a:rPr lang="en-US" sz="1100" dirty="0" smtClean="0">
                <a:solidFill>
                  <a:prstClr val="black"/>
                </a:solidFill>
              </a:rPr>
              <a:t>3326 Optimization Methods</a:t>
            </a:r>
            <a:endParaRPr lang="en-US" sz="1100" dirty="0">
              <a:solidFill>
                <a:prstClr val="black"/>
              </a:solidFill>
            </a:endParaRPr>
          </a:p>
        </p:txBody>
      </p:sp>
      <p:sp>
        <p:nvSpPr>
          <p:cNvPr id="43" name="Rounded Rectangle 42"/>
          <p:cNvSpPr/>
          <p:nvPr/>
        </p:nvSpPr>
        <p:spPr>
          <a:xfrm>
            <a:off x="2775098" y="6557211"/>
            <a:ext cx="1905000" cy="457200"/>
          </a:xfrm>
          <a:prstGeom prst="roundRect">
            <a:avLst/>
          </a:prstGeom>
          <a:solidFill>
            <a:srgbClr val="6BFF2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7" tIns="45718" rIns="91437" bIns="45718" anchor="ctr"/>
          <a:lstStyle/>
          <a:p>
            <a:pPr algn="ctr">
              <a:defRPr/>
            </a:pPr>
            <a:r>
              <a:rPr lang="en-US" sz="1100" dirty="0" smtClean="0">
                <a:solidFill>
                  <a:prstClr val="black"/>
                </a:solidFill>
              </a:rPr>
              <a:t>3392 Electronic Materials</a:t>
            </a:r>
            <a:endParaRPr lang="en-US" sz="1100" dirty="0">
              <a:solidFill>
                <a:prstClr val="black"/>
              </a:solidFill>
            </a:endParaRPr>
          </a:p>
        </p:txBody>
      </p:sp>
      <p:sp>
        <p:nvSpPr>
          <p:cNvPr id="44" name="Rounded Rectangle 43"/>
          <p:cNvSpPr/>
          <p:nvPr/>
        </p:nvSpPr>
        <p:spPr>
          <a:xfrm>
            <a:off x="2705100" y="9714395"/>
            <a:ext cx="1905000" cy="333375"/>
          </a:xfrm>
          <a:prstGeom prst="roundRect">
            <a:avLst/>
          </a:prstGeom>
          <a:solidFill>
            <a:srgbClr val="6BFF2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7" tIns="45718" rIns="91437" bIns="45718" anchor="ctr"/>
          <a:lstStyle/>
          <a:p>
            <a:pPr algn="ctr">
              <a:defRPr/>
            </a:pPr>
            <a:r>
              <a:rPr lang="en-US" sz="1100" dirty="0" smtClean="0">
                <a:solidFill>
                  <a:prstClr val="black"/>
                </a:solidFill>
              </a:rPr>
              <a:t>3440 Electromagnetic Fields and Waves</a:t>
            </a:r>
            <a:endParaRPr lang="en-US" sz="1100" dirty="0">
              <a:solidFill>
                <a:prstClr val="black"/>
              </a:solidFill>
            </a:endParaRPr>
          </a:p>
        </p:txBody>
      </p:sp>
      <p:sp>
        <p:nvSpPr>
          <p:cNvPr id="45" name="Rounded Rectangle 44"/>
          <p:cNvSpPr/>
          <p:nvPr/>
        </p:nvSpPr>
        <p:spPr>
          <a:xfrm>
            <a:off x="7886700" y="9791701"/>
            <a:ext cx="1905000" cy="228600"/>
          </a:xfrm>
          <a:prstGeom prst="roundRect">
            <a:avLst/>
          </a:prstGeom>
          <a:solidFill>
            <a:srgbClr val="6BFF2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7" tIns="45718" rIns="91437" bIns="45718" anchor="ctr"/>
          <a:lstStyle/>
          <a:p>
            <a:pPr algn="ctr">
              <a:defRPr/>
            </a:pPr>
            <a:r>
              <a:rPr lang="en-US" sz="1100" dirty="0" smtClean="0">
                <a:solidFill>
                  <a:prstClr val="black"/>
                </a:solidFill>
              </a:rPr>
              <a:t>3464 Linear Systems</a:t>
            </a:r>
            <a:endParaRPr lang="en-US" sz="1100" dirty="0">
              <a:solidFill>
                <a:prstClr val="black"/>
              </a:solidFill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13068300" y="10977572"/>
            <a:ext cx="1905000" cy="45720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7" tIns="45718" rIns="91437" bIns="45718" anchor="ctr"/>
          <a:lstStyle/>
          <a:p>
            <a:pPr algn="ctr">
              <a:defRPr/>
            </a:pPr>
            <a:r>
              <a:rPr lang="en-US" sz="1100" dirty="0" smtClean="0">
                <a:solidFill>
                  <a:prstClr val="black"/>
                </a:solidFill>
              </a:rPr>
              <a:t>3468 Noise and Stochastic Processes (Math)</a:t>
            </a:r>
            <a:endParaRPr lang="en-US" sz="1100" dirty="0">
              <a:solidFill>
                <a:prstClr val="black"/>
              </a:solidFill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5297672" y="8153400"/>
            <a:ext cx="1905000" cy="457200"/>
          </a:xfrm>
          <a:prstGeom prst="roundRect">
            <a:avLst/>
          </a:prstGeom>
          <a:solidFill>
            <a:srgbClr val="6BFF2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7" tIns="45718" rIns="91437" bIns="45718" anchor="ctr"/>
          <a:lstStyle/>
          <a:p>
            <a:pPr algn="ctr">
              <a:defRPr/>
            </a:pPr>
            <a:r>
              <a:rPr lang="en-US" sz="1100" dirty="0" smtClean="0">
                <a:solidFill>
                  <a:prstClr val="black"/>
                </a:solidFill>
              </a:rPr>
              <a:t>4512 Biomedical Electronics</a:t>
            </a:r>
            <a:endParaRPr lang="en-US" sz="1100" dirty="0">
              <a:solidFill>
                <a:prstClr val="black"/>
              </a:solidFill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15392400" y="10525133"/>
            <a:ext cx="2247900" cy="681039"/>
          </a:xfrm>
          <a:prstGeom prst="roundRect">
            <a:avLst/>
          </a:prstGeom>
          <a:solidFill>
            <a:srgbClr val="6BFF2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7" tIns="45718" rIns="91437" bIns="45718" anchor="ctr"/>
          <a:lstStyle/>
          <a:p>
            <a:pPr algn="ctr">
              <a:defRPr/>
            </a:pPr>
            <a:r>
              <a:rPr lang="en-US" sz="1400" dirty="0" smtClean="0">
                <a:solidFill>
                  <a:prstClr val="black"/>
                </a:solidFill>
              </a:rPr>
              <a:t>4520 Software Engineering</a:t>
            </a:r>
          </a:p>
          <a:p>
            <a:pPr algn="ctr">
              <a:defRPr/>
            </a:pPr>
            <a:r>
              <a:rPr lang="en-US" sz="1400" dirty="0" smtClean="0">
                <a:solidFill>
                  <a:prstClr val="black"/>
                </a:solidFill>
              </a:rPr>
              <a:t>(extend to project organization)</a:t>
            </a:r>
            <a:endParaRPr lang="en-US" sz="1400" dirty="0">
              <a:solidFill>
                <a:prstClr val="black"/>
              </a:solidFill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15487650" y="3429000"/>
            <a:ext cx="1905000" cy="457200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7" tIns="45718" rIns="91437" bIns="45718" anchor="ctr"/>
          <a:lstStyle/>
          <a:p>
            <a:pPr algn="ctr">
              <a:defRPr/>
            </a:pPr>
            <a:r>
              <a:rPr lang="en-US" sz="1100" dirty="0" smtClean="0">
                <a:solidFill>
                  <a:prstClr val="black"/>
                </a:solidFill>
              </a:rPr>
              <a:t>4522 Software Engineering II (never ever taught)</a:t>
            </a:r>
            <a:endParaRPr lang="en-US" sz="1100" dirty="0">
              <a:solidFill>
                <a:prstClr val="black"/>
              </a:solidFill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13068300" y="6544456"/>
            <a:ext cx="1905000" cy="457200"/>
          </a:xfrm>
          <a:prstGeom prst="roundRect">
            <a:avLst/>
          </a:prstGeom>
          <a:solidFill>
            <a:srgbClr val="6BFF2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7" tIns="45718" rIns="91437" bIns="45718" anchor="ctr"/>
          <a:lstStyle/>
          <a:p>
            <a:pPr algn="ctr">
              <a:defRPr/>
            </a:pPr>
            <a:r>
              <a:rPr lang="en-US" sz="1100" dirty="0" smtClean="0">
                <a:solidFill>
                  <a:prstClr val="black"/>
                </a:solidFill>
              </a:rPr>
              <a:t>4524 VLSI Design</a:t>
            </a:r>
            <a:endParaRPr lang="en-US" sz="1100" dirty="0">
              <a:solidFill>
                <a:prstClr val="black"/>
              </a:solidFill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10442402" y="6557211"/>
            <a:ext cx="1905000" cy="457200"/>
          </a:xfrm>
          <a:prstGeom prst="roundRect">
            <a:avLst/>
          </a:prstGeom>
          <a:solidFill>
            <a:srgbClr val="6BFF2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7" tIns="45718" rIns="91437" bIns="45718" anchor="ctr"/>
          <a:lstStyle/>
          <a:p>
            <a:pPr algn="ctr">
              <a:defRPr/>
            </a:pPr>
            <a:r>
              <a:rPr lang="en-US" sz="1100" dirty="0" smtClean="0">
                <a:solidFill>
                  <a:prstClr val="black"/>
                </a:solidFill>
              </a:rPr>
              <a:t>4526 High-Speed Digital Design</a:t>
            </a:r>
            <a:endParaRPr lang="en-US" sz="1100" dirty="0">
              <a:solidFill>
                <a:prstClr val="black"/>
              </a:solidFill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10448924" y="6020581"/>
            <a:ext cx="1905000" cy="457200"/>
          </a:xfrm>
          <a:prstGeom prst="roundRect">
            <a:avLst/>
          </a:prstGeom>
          <a:solidFill>
            <a:srgbClr val="6BFF2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7" tIns="45718" rIns="91437" bIns="45718" anchor="ctr"/>
          <a:lstStyle/>
          <a:p>
            <a:pPr algn="ctr">
              <a:defRPr/>
            </a:pPr>
            <a:r>
              <a:rPr lang="en-US" sz="1100" dirty="0" smtClean="0">
                <a:solidFill>
                  <a:prstClr val="black"/>
                </a:solidFill>
              </a:rPr>
              <a:t>4528 CAD for Design and Test (not taught in forever)</a:t>
            </a:r>
            <a:endParaRPr lang="en-US" sz="1100" dirty="0">
              <a:solidFill>
                <a:prstClr val="black"/>
              </a:solidFill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13068300" y="7087381"/>
            <a:ext cx="1905000" cy="457200"/>
          </a:xfrm>
          <a:prstGeom prst="roundRect">
            <a:avLst/>
          </a:prstGeom>
          <a:solidFill>
            <a:srgbClr val="6BFF2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7" tIns="45718" rIns="91437" bIns="45718" anchor="ctr"/>
          <a:lstStyle/>
          <a:p>
            <a:pPr algn="ctr">
              <a:defRPr/>
            </a:pPr>
            <a:r>
              <a:rPr lang="en-US" sz="1100" dirty="0" smtClean="0">
                <a:solidFill>
                  <a:prstClr val="black"/>
                </a:solidFill>
              </a:rPr>
              <a:t>4530 Hardware Description Languages and Synthesis</a:t>
            </a:r>
            <a:endParaRPr lang="en-US" sz="1100" dirty="0">
              <a:solidFill>
                <a:prstClr val="black"/>
              </a:solidFill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10448925" y="7620000"/>
            <a:ext cx="1905000" cy="457200"/>
          </a:xfrm>
          <a:prstGeom prst="roundRect">
            <a:avLst/>
          </a:prstGeom>
          <a:solidFill>
            <a:srgbClr val="6BFF2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7" tIns="45718" rIns="91437" bIns="45718" anchor="ctr"/>
          <a:lstStyle/>
          <a:p>
            <a:pPr algn="ctr">
              <a:defRPr/>
            </a:pPr>
            <a:r>
              <a:rPr lang="en-US" sz="1100" dirty="0" smtClean="0">
                <a:solidFill>
                  <a:prstClr val="black"/>
                </a:solidFill>
              </a:rPr>
              <a:t>4532 Embedded System Design (Design of a Microprocessor)</a:t>
            </a:r>
            <a:endParaRPr lang="en-US" sz="1100" dirty="0">
              <a:solidFill>
                <a:prstClr val="black"/>
              </a:solidFill>
            </a:endParaRPr>
          </a:p>
        </p:txBody>
      </p:sp>
      <p:sp>
        <p:nvSpPr>
          <p:cNvPr id="55" name="Rounded Rectangle 54"/>
          <p:cNvSpPr/>
          <p:nvPr/>
        </p:nvSpPr>
        <p:spPr>
          <a:xfrm>
            <a:off x="10448925" y="7071432"/>
            <a:ext cx="1905000" cy="457200"/>
          </a:xfrm>
          <a:prstGeom prst="roundRect">
            <a:avLst/>
          </a:prstGeom>
          <a:solidFill>
            <a:srgbClr val="6BFF2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7" tIns="45718" rIns="91437" bIns="45718" anchor="ctr"/>
          <a:lstStyle/>
          <a:p>
            <a:pPr algn="ctr">
              <a:defRPr/>
            </a:pPr>
            <a:r>
              <a:rPr lang="en-US" sz="1100" dirty="0" smtClean="0">
                <a:solidFill>
                  <a:prstClr val="black"/>
                </a:solidFill>
              </a:rPr>
              <a:t>4534 Microprocessor-Based Design (Embedded System Design)</a:t>
            </a:r>
            <a:endParaRPr lang="en-US" sz="1100" dirty="0">
              <a:solidFill>
                <a:prstClr val="black"/>
              </a:solidFill>
            </a:endParaRPr>
          </a:p>
        </p:txBody>
      </p:sp>
      <p:sp>
        <p:nvSpPr>
          <p:cNvPr id="56" name="Rounded Rectangle 55"/>
          <p:cNvSpPr/>
          <p:nvPr/>
        </p:nvSpPr>
        <p:spPr>
          <a:xfrm>
            <a:off x="7886700" y="6544456"/>
            <a:ext cx="1905000" cy="457200"/>
          </a:xfrm>
          <a:prstGeom prst="roundRect">
            <a:avLst/>
          </a:prstGeom>
          <a:solidFill>
            <a:srgbClr val="6BFF2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7" tIns="45718" rIns="91437" bIns="45718" anchor="ctr"/>
          <a:lstStyle/>
          <a:p>
            <a:pPr algn="ctr">
              <a:defRPr/>
            </a:pPr>
            <a:r>
              <a:rPr lang="en-US" sz="1100" dirty="0" smtClean="0">
                <a:solidFill>
                  <a:prstClr val="black"/>
                </a:solidFill>
              </a:rPr>
              <a:t>4572 Communications Systems</a:t>
            </a:r>
            <a:endParaRPr lang="en-US" sz="1100" dirty="0">
              <a:solidFill>
                <a:prstClr val="black"/>
              </a:solidFill>
            </a:endParaRPr>
          </a:p>
        </p:txBody>
      </p:sp>
      <p:sp>
        <p:nvSpPr>
          <p:cNvPr id="57" name="Rounded Rectangle 56"/>
          <p:cNvSpPr/>
          <p:nvPr/>
        </p:nvSpPr>
        <p:spPr>
          <a:xfrm>
            <a:off x="7886700" y="4343400"/>
            <a:ext cx="1905000" cy="457200"/>
          </a:xfrm>
          <a:prstGeom prst="roundRect">
            <a:avLst/>
          </a:prstGeom>
          <a:solidFill>
            <a:srgbClr val="66FF33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7" tIns="45718" rIns="91437" bIns="45718" anchor="ctr"/>
          <a:lstStyle/>
          <a:p>
            <a:pPr algn="ctr">
              <a:defRPr/>
            </a:pPr>
            <a:r>
              <a:rPr lang="en-US" sz="1100" dirty="0" smtClean="0">
                <a:solidFill>
                  <a:prstClr val="black"/>
                </a:solidFill>
              </a:rPr>
              <a:t>4574 Wireless Communication Circuits  (popular, revive)</a:t>
            </a:r>
            <a:endParaRPr lang="en-US" sz="1100" dirty="0">
              <a:solidFill>
                <a:prstClr val="black"/>
              </a:solidFill>
            </a:endParaRPr>
          </a:p>
        </p:txBody>
      </p:sp>
      <p:sp>
        <p:nvSpPr>
          <p:cNvPr id="58" name="Rounded Rectangle 57"/>
          <p:cNvSpPr/>
          <p:nvPr/>
        </p:nvSpPr>
        <p:spPr>
          <a:xfrm>
            <a:off x="7911509" y="3733800"/>
            <a:ext cx="1905000" cy="457200"/>
          </a:xfrm>
          <a:prstGeom prst="roundRect">
            <a:avLst/>
          </a:prstGeom>
          <a:solidFill>
            <a:srgbClr val="66FF33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7" tIns="45718" rIns="91437" bIns="45718" anchor="ctr"/>
          <a:lstStyle/>
          <a:p>
            <a:pPr algn="ctr">
              <a:defRPr/>
            </a:pPr>
            <a:r>
              <a:rPr lang="en-US" sz="900" dirty="0" smtClean="0">
                <a:solidFill>
                  <a:prstClr val="black"/>
                </a:solidFill>
              </a:rPr>
              <a:t>4576 Wireless Personal Communications Systems (taught right now as special 5xxxx course, </a:t>
            </a:r>
            <a:r>
              <a:rPr lang="en-US" sz="900" dirty="0" err="1" smtClean="0">
                <a:solidFill>
                  <a:prstClr val="black"/>
                </a:solidFill>
              </a:rPr>
              <a:t>Milica</a:t>
            </a:r>
            <a:r>
              <a:rPr lang="en-US" sz="900" dirty="0" smtClean="0">
                <a:solidFill>
                  <a:prstClr val="black"/>
                </a:solidFill>
              </a:rPr>
              <a:t>)</a:t>
            </a:r>
            <a:endParaRPr lang="en-US" sz="900" dirty="0">
              <a:solidFill>
                <a:prstClr val="black"/>
              </a:solidFill>
            </a:endParaRPr>
          </a:p>
        </p:txBody>
      </p:sp>
      <p:sp>
        <p:nvSpPr>
          <p:cNvPr id="61" name="Rounded Rectangle 60"/>
          <p:cNvSpPr/>
          <p:nvPr/>
        </p:nvSpPr>
        <p:spPr>
          <a:xfrm>
            <a:off x="5295900" y="7620000"/>
            <a:ext cx="1905000" cy="457200"/>
          </a:xfrm>
          <a:prstGeom prst="roundRect">
            <a:avLst/>
          </a:prstGeom>
          <a:solidFill>
            <a:srgbClr val="6BFF2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7" tIns="45718" rIns="91437" bIns="45718" anchor="ctr"/>
          <a:lstStyle/>
          <a:p>
            <a:pPr algn="ctr">
              <a:defRPr/>
            </a:pPr>
            <a:r>
              <a:rPr lang="en-US" sz="1100" dirty="0" smtClean="0">
                <a:solidFill>
                  <a:prstClr val="black"/>
                </a:solidFill>
              </a:rPr>
              <a:t>4606 Semiconductor Device Theory</a:t>
            </a:r>
            <a:endParaRPr lang="en-US" sz="1100" dirty="0">
              <a:solidFill>
                <a:prstClr val="black"/>
              </a:solidFill>
            </a:endParaRPr>
          </a:p>
        </p:txBody>
      </p:sp>
      <p:sp>
        <p:nvSpPr>
          <p:cNvPr id="62" name="Rounded Rectangle 61"/>
          <p:cNvSpPr/>
          <p:nvPr/>
        </p:nvSpPr>
        <p:spPr>
          <a:xfrm>
            <a:off x="13068300" y="7620000"/>
            <a:ext cx="1905000" cy="457200"/>
          </a:xfrm>
          <a:prstGeom prst="roundRect">
            <a:avLst/>
          </a:prstGeom>
          <a:solidFill>
            <a:srgbClr val="6BFF2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7" tIns="45718" rIns="91437" bIns="45718" anchor="ctr"/>
          <a:lstStyle/>
          <a:p>
            <a:pPr algn="ctr">
              <a:defRPr/>
            </a:pPr>
            <a:r>
              <a:rPr lang="en-US" sz="1100" dirty="0" smtClean="0">
                <a:solidFill>
                  <a:prstClr val="black"/>
                </a:solidFill>
              </a:rPr>
              <a:t>4622 Parallel and Distributed Processing</a:t>
            </a:r>
            <a:endParaRPr lang="en-US" sz="1100" dirty="0">
              <a:solidFill>
                <a:prstClr val="black"/>
              </a:solidFill>
            </a:endParaRPr>
          </a:p>
        </p:txBody>
      </p:sp>
      <p:sp>
        <p:nvSpPr>
          <p:cNvPr id="63" name="Rounded Rectangle 62"/>
          <p:cNvSpPr/>
          <p:nvPr/>
        </p:nvSpPr>
        <p:spPr>
          <a:xfrm>
            <a:off x="7886700" y="4933507"/>
            <a:ext cx="1905000" cy="457200"/>
          </a:xfrm>
          <a:prstGeom prst="roundRect">
            <a:avLst/>
          </a:prstGeom>
          <a:solidFill>
            <a:srgbClr val="6BFF2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7" tIns="45718" rIns="91437" bIns="45718" anchor="ctr"/>
          <a:lstStyle/>
          <a:p>
            <a:pPr algn="ctr">
              <a:defRPr/>
            </a:pPr>
            <a:r>
              <a:rPr lang="en-US" sz="1100" dirty="0" smtClean="0">
                <a:solidFill>
                  <a:prstClr val="black"/>
                </a:solidFill>
              </a:rPr>
              <a:t>5xxx Image Processing and Pattern Recognition</a:t>
            </a:r>
            <a:endParaRPr lang="en-US" sz="1100" dirty="0">
              <a:solidFill>
                <a:prstClr val="black"/>
              </a:solidFill>
            </a:endParaRPr>
          </a:p>
        </p:txBody>
      </p:sp>
      <p:sp>
        <p:nvSpPr>
          <p:cNvPr id="64" name="Rounded Rectangle 63"/>
          <p:cNvSpPr/>
          <p:nvPr/>
        </p:nvSpPr>
        <p:spPr>
          <a:xfrm>
            <a:off x="15735300" y="8139113"/>
            <a:ext cx="1905000" cy="457200"/>
          </a:xfrm>
          <a:prstGeom prst="roundRect">
            <a:avLst/>
          </a:prstGeom>
          <a:solidFill>
            <a:srgbClr val="6BFF2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7" tIns="45718" rIns="91437" bIns="45718" anchor="ctr"/>
          <a:lstStyle/>
          <a:p>
            <a:pPr algn="ctr">
              <a:defRPr/>
            </a:pPr>
            <a:r>
              <a:rPr lang="en-US" sz="1100" dirty="0" smtClean="0">
                <a:solidFill>
                  <a:prstClr val="black"/>
                </a:solidFill>
              </a:rPr>
              <a:t>4628 Computer and </a:t>
            </a:r>
            <a:r>
              <a:rPr lang="en-US" sz="1100" dirty="0" err="1" smtClean="0">
                <a:solidFill>
                  <a:prstClr val="black"/>
                </a:solidFill>
              </a:rPr>
              <a:t>Telecommunicaion</a:t>
            </a:r>
            <a:r>
              <a:rPr lang="en-US" sz="1100" dirty="0" smtClean="0">
                <a:solidFill>
                  <a:prstClr val="black"/>
                </a:solidFill>
              </a:rPr>
              <a:t> Networks</a:t>
            </a:r>
            <a:endParaRPr lang="en-US" sz="1100" dirty="0">
              <a:solidFill>
                <a:prstClr val="black"/>
              </a:solidFill>
            </a:endParaRPr>
          </a:p>
        </p:txBody>
      </p:sp>
      <p:sp>
        <p:nvSpPr>
          <p:cNvPr id="65" name="Rounded Rectangle 64"/>
          <p:cNvSpPr/>
          <p:nvPr/>
        </p:nvSpPr>
        <p:spPr>
          <a:xfrm>
            <a:off x="7886700" y="8686800"/>
            <a:ext cx="1905000" cy="457200"/>
          </a:xfrm>
          <a:prstGeom prst="roundRect">
            <a:avLst/>
          </a:prstGeom>
          <a:solidFill>
            <a:srgbClr val="6BFF2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7" tIns="45718" rIns="91437" bIns="45718" anchor="ctr"/>
          <a:lstStyle/>
          <a:p>
            <a:pPr algn="ctr">
              <a:defRPr/>
            </a:pPr>
            <a:r>
              <a:rPr lang="en-US" sz="1100" dirty="0" smtClean="0">
                <a:solidFill>
                  <a:prstClr val="black"/>
                </a:solidFill>
              </a:rPr>
              <a:t>4630 Robotics</a:t>
            </a:r>
            <a:endParaRPr lang="en-US" sz="1100" dirty="0">
              <a:solidFill>
                <a:prstClr val="black"/>
              </a:solidFill>
            </a:endParaRPr>
          </a:p>
        </p:txBody>
      </p:sp>
      <p:sp>
        <p:nvSpPr>
          <p:cNvPr id="66" name="Rounded Rectangle 65"/>
          <p:cNvSpPr/>
          <p:nvPr/>
        </p:nvSpPr>
        <p:spPr>
          <a:xfrm>
            <a:off x="2775098" y="5476050"/>
            <a:ext cx="1905000" cy="457200"/>
          </a:xfrm>
          <a:prstGeom prst="roundRect">
            <a:avLst/>
          </a:prstGeom>
          <a:solidFill>
            <a:srgbClr val="6BFF2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7" tIns="45718" rIns="91437" bIns="45718" anchor="ctr"/>
          <a:lstStyle/>
          <a:p>
            <a:pPr algn="ctr">
              <a:defRPr/>
            </a:pPr>
            <a:r>
              <a:rPr lang="en-US" sz="1100" dirty="0" smtClean="0">
                <a:solidFill>
                  <a:prstClr val="black"/>
                </a:solidFill>
              </a:rPr>
              <a:t>4642 Antennas (low enrollment?)</a:t>
            </a:r>
            <a:endParaRPr lang="en-US" sz="1100" dirty="0">
              <a:solidFill>
                <a:prstClr val="black"/>
              </a:solidFill>
            </a:endParaRPr>
          </a:p>
        </p:txBody>
      </p:sp>
      <p:sp>
        <p:nvSpPr>
          <p:cNvPr id="67" name="Rounded Rectangle 66"/>
          <p:cNvSpPr/>
          <p:nvPr/>
        </p:nvSpPr>
        <p:spPr>
          <a:xfrm>
            <a:off x="2753833" y="8686800"/>
            <a:ext cx="1905000" cy="457200"/>
          </a:xfrm>
          <a:prstGeom prst="roundRect">
            <a:avLst/>
          </a:prstGeom>
          <a:solidFill>
            <a:srgbClr val="6BFF2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7" tIns="45718" rIns="91437" bIns="45718" anchor="ctr"/>
          <a:lstStyle/>
          <a:p>
            <a:pPr algn="ctr">
              <a:defRPr/>
            </a:pPr>
            <a:r>
              <a:rPr lang="en-US" sz="1100" dirty="0" smtClean="0">
                <a:solidFill>
                  <a:prstClr val="black"/>
                </a:solidFill>
              </a:rPr>
              <a:t>4644 Microwave Circuits and Networks  (low enrollment?)</a:t>
            </a:r>
            <a:endParaRPr lang="en-US" sz="1100" dirty="0">
              <a:solidFill>
                <a:prstClr val="black"/>
              </a:solidFill>
            </a:endParaRPr>
          </a:p>
        </p:txBody>
      </p:sp>
      <p:sp>
        <p:nvSpPr>
          <p:cNvPr id="68" name="Rounded Rectangle 67"/>
          <p:cNvSpPr/>
          <p:nvPr/>
        </p:nvSpPr>
        <p:spPr>
          <a:xfrm>
            <a:off x="2775098" y="7087381"/>
            <a:ext cx="1905000" cy="457200"/>
          </a:xfrm>
          <a:prstGeom prst="roundRect">
            <a:avLst/>
          </a:prstGeom>
          <a:solidFill>
            <a:srgbClr val="6BFF2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7" tIns="45718" rIns="91437" bIns="45718" anchor="ctr"/>
          <a:lstStyle/>
          <a:p>
            <a:pPr algn="ctr">
              <a:defRPr/>
            </a:pPr>
            <a:r>
              <a:rPr lang="en-US" sz="1100" dirty="0" smtClean="0">
                <a:solidFill>
                  <a:prstClr val="black"/>
                </a:solidFill>
              </a:rPr>
              <a:t>4646 Optics for Engineers </a:t>
            </a:r>
            <a:endParaRPr lang="en-US" sz="1100" dirty="0">
              <a:solidFill>
                <a:prstClr val="black"/>
              </a:solidFill>
            </a:endParaRPr>
          </a:p>
        </p:txBody>
      </p:sp>
      <p:sp>
        <p:nvSpPr>
          <p:cNvPr id="69" name="Rounded Rectangle 68"/>
          <p:cNvSpPr/>
          <p:nvPr/>
        </p:nvSpPr>
        <p:spPr>
          <a:xfrm>
            <a:off x="2775098" y="8153400"/>
            <a:ext cx="1905000" cy="457200"/>
          </a:xfrm>
          <a:prstGeom prst="roundRect">
            <a:avLst/>
          </a:prstGeom>
          <a:solidFill>
            <a:srgbClr val="6BFF2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7" tIns="45718" rIns="91437" bIns="45718" anchor="ctr"/>
          <a:lstStyle/>
          <a:p>
            <a:pPr algn="ctr">
              <a:defRPr/>
            </a:pPr>
            <a:r>
              <a:rPr lang="en-US" sz="1100" dirty="0" smtClean="0">
                <a:solidFill>
                  <a:prstClr val="black"/>
                </a:solidFill>
              </a:rPr>
              <a:t>4692 Subsurface Sensing and Imaging (moved to 5000?)</a:t>
            </a:r>
            <a:endParaRPr lang="en-US" sz="1100" dirty="0">
              <a:solidFill>
                <a:prstClr val="black"/>
              </a:solidFill>
            </a:endParaRPr>
          </a:p>
        </p:txBody>
      </p:sp>
      <p:sp>
        <p:nvSpPr>
          <p:cNvPr id="70" name="Rounded Rectangle 69"/>
          <p:cNvSpPr/>
          <p:nvPr/>
        </p:nvSpPr>
        <p:spPr>
          <a:xfrm>
            <a:off x="2791140" y="6020581"/>
            <a:ext cx="1905000" cy="457200"/>
          </a:xfrm>
          <a:prstGeom prst="roundRect">
            <a:avLst/>
          </a:prstGeom>
          <a:solidFill>
            <a:srgbClr val="6BFF2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7" tIns="45718" rIns="91437" bIns="45718" anchor="ctr"/>
          <a:lstStyle/>
          <a:p>
            <a:pPr algn="ctr">
              <a:defRPr/>
            </a:pPr>
            <a:r>
              <a:rPr lang="en-US" sz="1100" dirty="0" smtClean="0">
                <a:solidFill>
                  <a:prstClr val="black"/>
                </a:solidFill>
              </a:rPr>
              <a:t>4694 Numerical Methods and Computer Applications</a:t>
            </a:r>
            <a:endParaRPr lang="en-US" sz="1100" dirty="0">
              <a:solidFill>
                <a:prstClr val="black"/>
              </a:solidFill>
            </a:endParaRPr>
          </a:p>
        </p:txBody>
      </p:sp>
      <p:sp>
        <p:nvSpPr>
          <p:cNvPr id="71" name="Rounded Rectangle 70"/>
          <p:cNvSpPr/>
          <p:nvPr/>
        </p:nvSpPr>
        <p:spPr>
          <a:xfrm>
            <a:off x="7886700" y="7620000"/>
            <a:ext cx="1905000" cy="457200"/>
          </a:xfrm>
          <a:prstGeom prst="roundRect">
            <a:avLst/>
          </a:prstGeom>
          <a:solidFill>
            <a:srgbClr val="6BFF2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7" tIns="45718" rIns="91437" bIns="45718" anchor="ctr"/>
          <a:lstStyle/>
          <a:p>
            <a:pPr algn="ctr">
              <a:defRPr/>
            </a:pPr>
            <a:r>
              <a:rPr lang="en-US" sz="1100" dirty="0" smtClean="0">
                <a:solidFill>
                  <a:prstClr val="black"/>
                </a:solidFill>
              </a:rPr>
              <a:t>5580 Classical Control Systems</a:t>
            </a:r>
            <a:endParaRPr lang="en-US" sz="1100" dirty="0">
              <a:solidFill>
                <a:prstClr val="black"/>
              </a:solidFill>
            </a:endParaRPr>
          </a:p>
        </p:txBody>
      </p:sp>
      <p:sp>
        <p:nvSpPr>
          <p:cNvPr id="72" name="Rounded Rectangle 71"/>
          <p:cNvSpPr/>
          <p:nvPr/>
        </p:nvSpPr>
        <p:spPr>
          <a:xfrm>
            <a:off x="5297672" y="7086600"/>
            <a:ext cx="1905000" cy="457200"/>
          </a:xfrm>
          <a:prstGeom prst="roundRect">
            <a:avLst/>
          </a:prstGeom>
          <a:solidFill>
            <a:srgbClr val="6BFF2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7" tIns="45718" rIns="91437" bIns="45718" anchor="ctr"/>
          <a:lstStyle/>
          <a:p>
            <a:pPr algn="ctr">
              <a:defRPr/>
            </a:pPr>
            <a:r>
              <a:rPr lang="en-US" sz="1100" dirty="0" smtClean="0">
                <a:solidFill>
                  <a:prstClr val="black"/>
                </a:solidFill>
              </a:rPr>
              <a:t>5606 </a:t>
            </a:r>
            <a:r>
              <a:rPr lang="en-US" sz="1100" dirty="0" err="1" smtClean="0">
                <a:solidFill>
                  <a:prstClr val="black"/>
                </a:solidFill>
              </a:rPr>
              <a:t>Mico</a:t>
            </a:r>
            <a:r>
              <a:rPr lang="en-US" sz="1100" dirty="0" smtClean="0">
                <a:solidFill>
                  <a:prstClr val="black"/>
                </a:solidFill>
              </a:rPr>
              <a:t> and </a:t>
            </a:r>
            <a:r>
              <a:rPr lang="en-US" sz="1100" dirty="0" err="1" smtClean="0">
                <a:solidFill>
                  <a:prstClr val="black"/>
                </a:solidFill>
              </a:rPr>
              <a:t>Nanofabricaton</a:t>
            </a:r>
            <a:endParaRPr lang="en-US" sz="1100" dirty="0">
              <a:solidFill>
                <a:prstClr val="black"/>
              </a:solidFill>
            </a:endParaRPr>
          </a:p>
        </p:txBody>
      </p:sp>
      <p:sp>
        <p:nvSpPr>
          <p:cNvPr id="73" name="Rounded Rectangle 72"/>
          <p:cNvSpPr/>
          <p:nvPr/>
        </p:nvSpPr>
        <p:spPr>
          <a:xfrm>
            <a:off x="7911509" y="5476050"/>
            <a:ext cx="1905000" cy="457200"/>
          </a:xfrm>
          <a:prstGeom prst="roundRect">
            <a:avLst/>
          </a:prstGeom>
          <a:solidFill>
            <a:srgbClr val="6BFF2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7" tIns="45718" rIns="91437" bIns="45718" anchor="ctr"/>
          <a:lstStyle/>
          <a:p>
            <a:pPr algn="ctr">
              <a:defRPr/>
            </a:pPr>
            <a:r>
              <a:rPr lang="en-US" sz="1100" dirty="0" smtClean="0">
                <a:solidFill>
                  <a:prstClr val="black"/>
                </a:solidFill>
              </a:rPr>
              <a:t>5610 Digital Control Systems</a:t>
            </a:r>
            <a:endParaRPr lang="en-US" sz="1100" dirty="0">
              <a:solidFill>
                <a:prstClr val="black"/>
              </a:solidFill>
            </a:endParaRPr>
          </a:p>
        </p:txBody>
      </p:sp>
      <p:sp>
        <p:nvSpPr>
          <p:cNvPr id="74" name="Rounded Rectangle 73"/>
          <p:cNvSpPr/>
          <p:nvPr/>
        </p:nvSpPr>
        <p:spPr>
          <a:xfrm>
            <a:off x="2791140" y="7620000"/>
            <a:ext cx="1905000" cy="457200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7" tIns="45718" rIns="91437" bIns="45718" anchor="ctr"/>
          <a:lstStyle/>
          <a:p>
            <a:pPr algn="ctr">
              <a:defRPr/>
            </a:pPr>
            <a:r>
              <a:rPr lang="en-US" sz="1100" dirty="0" smtClean="0">
                <a:solidFill>
                  <a:prstClr val="black"/>
                </a:solidFill>
              </a:rPr>
              <a:t>5646 Optics for Engineers</a:t>
            </a:r>
          </a:p>
          <a:p>
            <a:pPr algn="ctr">
              <a:defRPr/>
            </a:pPr>
            <a:r>
              <a:rPr lang="en-US" sz="1100" dirty="0" smtClean="0">
                <a:solidFill>
                  <a:prstClr val="black"/>
                </a:solidFill>
              </a:rPr>
              <a:t>(turned into 7000)</a:t>
            </a:r>
            <a:endParaRPr lang="en-US" sz="1100" dirty="0">
              <a:solidFill>
                <a:prstClr val="black"/>
              </a:solidFill>
            </a:endParaRPr>
          </a:p>
        </p:txBody>
      </p:sp>
      <p:sp>
        <p:nvSpPr>
          <p:cNvPr id="75" name="Rounded Rectangle 74"/>
          <p:cNvSpPr/>
          <p:nvPr/>
        </p:nvSpPr>
        <p:spPr>
          <a:xfrm>
            <a:off x="2775098" y="4981354"/>
            <a:ext cx="1905000" cy="457200"/>
          </a:xfrm>
          <a:prstGeom prst="roundRect">
            <a:avLst/>
          </a:prstGeom>
          <a:solidFill>
            <a:srgbClr val="6BFF2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7" tIns="45718" rIns="91437" bIns="45718" anchor="ctr"/>
          <a:lstStyle/>
          <a:p>
            <a:pPr algn="ctr">
              <a:defRPr/>
            </a:pPr>
            <a:r>
              <a:rPr lang="en-US" sz="1100" dirty="0" smtClean="0">
                <a:solidFill>
                  <a:prstClr val="black"/>
                </a:solidFill>
              </a:rPr>
              <a:t>5648 Biomedical Optics</a:t>
            </a:r>
            <a:endParaRPr lang="en-US" sz="1100" dirty="0">
              <a:solidFill>
                <a:prstClr val="black"/>
              </a:solidFill>
            </a:endParaRPr>
          </a:p>
        </p:txBody>
      </p:sp>
      <p:sp>
        <p:nvSpPr>
          <p:cNvPr id="76" name="Rounded Rectangle 75"/>
          <p:cNvSpPr/>
          <p:nvPr/>
        </p:nvSpPr>
        <p:spPr>
          <a:xfrm>
            <a:off x="7886700" y="6004136"/>
            <a:ext cx="1905000" cy="457200"/>
          </a:xfrm>
          <a:prstGeom prst="roundRect">
            <a:avLst/>
          </a:prstGeom>
          <a:solidFill>
            <a:srgbClr val="6BFF2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7" tIns="45718" rIns="91437" bIns="45718" anchor="ctr"/>
          <a:lstStyle/>
          <a:p>
            <a:pPr algn="ctr">
              <a:defRPr/>
            </a:pPr>
            <a:r>
              <a:rPr lang="en-US" sz="1100" dirty="0" smtClean="0">
                <a:solidFill>
                  <a:prstClr val="black"/>
                </a:solidFill>
              </a:rPr>
              <a:t>5664 Biomedical Signal Processing</a:t>
            </a:r>
            <a:endParaRPr lang="en-US" sz="1100" dirty="0">
              <a:solidFill>
                <a:prstClr val="black"/>
              </a:solidFill>
            </a:endParaRPr>
          </a:p>
        </p:txBody>
      </p:sp>
      <p:sp>
        <p:nvSpPr>
          <p:cNvPr id="77" name="Rounded Rectangle 76"/>
          <p:cNvSpPr/>
          <p:nvPr/>
        </p:nvSpPr>
        <p:spPr>
          <a:xfrm>
            <a:off x="5297672" y="9777413"/>
            <a:ext cx="1905000" cy="219076"/>
          </a:xfrm>
          <a:prstGeom prst="roundRect">
            <a:avLst/>
          </a:prstGeom>
          <a:solidFill>
            <a:srgbClr val="6BFF2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7" tIns="45718" rIns="91437" bIns="45718" anchor="ctr"/>
          <a:lstStyle/>
          <a:p>
            <a:pPr algn="ctr">
              <a:defRPr/>
            </a:pPr>
            <a:r>
              <a:rPr lang="en-US" sz="1100" dirty="0" smtClean="0">
                <a:solidFill>
                  <a:prstClr val="black"/>
                </a:solidFill>
              </a:rPr>
              <a:t>2410 Circuits</a:t>
            </a:r>
          </a:p>
        </p:txBody>
      </p:sp>
      <p:sp>
        <p:nvSpPr>
          <p:cNvPr id="78" name="Rounded Rectangle 77"/>
          <p:cNvSpPr/>
          <p:nvPr/>
        </p:nvSpPr>
        <p:spPr>
          <a:xfrm>
            <a:off x="7886700" y="8153400"/>
            <a:ext cx="1905000" cy="457200"/>
          </a:xfrm>
          <a:prstGeom prst="roundRect">
            <a:avLst/>
          </a:prstGeom>
          <a:solidFill>
            <a:srgbClr val="6BFF2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7" tIns="45718" rIns="91437" bIns="45718" anchor="ctr"/>
          <a:lstStyle/>
          <a:p>
            <a:pPr algn="ctr">
              <a:defRPr/>
            </a:pPr>
            <a:r>
              <a:rPr lang="en-US" sz="1100" dirty="0" smtClean="0">
                <a:solidFill>
                  <a:prstClr val="black"/>
                </a:solidFill>
              </a:rPr>
              <a:t>5666 Digital Signal Processing</a:t>
            </a:r>
            <a:endParaRPr lang="en-US" sz="1100" dirty="0">
              <a:solidFill>
                <a:prstClr val="black"/>
              </a:solidFill>
            </a:endParaRPr>
          </a:p>
        </p:txBody>
      </p:sp>
      <p:sp>
        <p:nvSpPr>
          <p:cNvPr id="79" name="Rounded Rectangle 78"/>
          <p:cNvSpPr/>
          <p:nvPr/>
        </p:nvSpPr>
        <p:spPr>
          <a:xfrm>
            <a:off x="5297672" y="5476050"/>
            <a:ext cx="1905000" cy="457200"/>
          </a:xfrm>
          <a:prstGeom prst="roundRect">
            <a:avLst/>
          </a:prstGeom>
          <a:solidFill>
            <a:srgbClr val="6BFF2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7" tIns="45718" rIns="91437" bIns="45718" anchor="ctr"/>
          <a:lstStyle/>
          <a:p>
            <a:pPr algn="ctr">
              <a:defRPr/>
            </a:pPr>
            <a:r>
              <a:rPr lang="en-US" sz="1100" dirty="0" smtClean="0">
                <a:solidFill>
                  <a:prstClr val="black"/>
                </a:solidFill>
              </a:rPr>
              <a:t>5680 Electric Drives</a:t>
            </a:r>
            <a:endParaRPr lang="en-US" sz="1100" dirty="0">
              <a:solidFill>
                <a:prstClr val="black"/>
              </a:solidFill>
            </a:endParaRPr>
          </a:p>
        </p:txBody>
      </p:sp>
      <p:sp>
        <p:nvSpPr>
          <p:cNvPr id="80" name="Rounded Rectangle 79"/>
          <p:cNvSpPr/>
          <p:nvPr/>
        </p:nvSpPr>
        <p:spPr>
          <a:xfrm>
            <a:off x="7911509" y="7071432"/>
            <a:ext cx="1905000" cy="457200"/>
          </a:xfrm>
          <a:prstGeom prst="roundRect">
            <a:avLst/>
          </a:prstGeom>
          <a:solidFill>
            <a:srgbClr val="6BFF2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7" tIns="45718" rIns="91437" bIns="45718" anchor="ctr"/>
          <a:lstStyle/>
          <a:p>
            <a:pPr algn="ctr">
              <a:defRPr/>
            </a:pPr>
            <a:r>
              <a:rPr lang="en-US" sz="1100" dirty="0" smtClean="0">
                <a:solidFill>
                  <a:prstClr val="black"/>
                </a:solidFill>
              </a:rPr>
              <a:t>5682 Power Systems Analysis</a:t>
            </a:r>
            <a:endParaRPr lang="en-US" sz="1100" dirty="0">
              <a:solidFill>
                <a:prstClr val="black"/>
              </a:solidFill>
            </a:endParaRPr>
          </a:p>
        </p:txBody>
      </p:sp>
      <p:sp>
        <p:nvSpPr>
          <p:cNvPr id="81" name="Rounded Rectangle 80"/>
          <p:cNvSpPr/>
          <p:nvPr/>
        </p:nvSpPr>
        <p:spPr>
          <a:xfrm>
            <a:off x="5295900" y="6557211"/>
            <a:ext cx="1905000" cy="457200"/>
          </a:xfrm>
          <a:prstGeom prst="roundRect">
            <a:avLst/>
          </a:prstGeom>
          <a:solidFill>
            <a:srgbClr val="6BFF2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7" tIns="45718" rIns="91437" bIns="45718" anchor="ctr"/>
          <a:lstStyle/>
          <a:p>
            <a:pPr algn="ctr">
              <a:defRPr/>
            </a:pPr>
            <a:r>
              <a:rPr lang="en-US" sz="1100" dirty="0" smtClean="0">
                <a:solidFill>
                  <a:prstClr val="black"/>
                </a:solidFill>
              </a:rPr>
              <a:t>5684 Power Electronics</a:t>
            </a:r>
            <a:endParaRPr lang="en-US" sz="1100" dirty="0">
              <a:solidFill>
                <a:prstClr val="black"/>
              </a:solidFill>
            </a:endParaRPr>
          </a:p>
        </p:txBody>
      </p:sp>
      <p:sp>
        <p:nvSpPr>
          <p:cNvPr id="82" name="Rounded Rectangle 81"/>
          <p:cNvSpPr/>
          <p:nvPr/>
        </p:nvSpPr>
        <p:spPr>
          <a:xfrm>
            <a:off x="5297672" y="4933507"/>
            <a:ext cx="1905000" cy="457200"/>
          </a:xfrm>
          <a:prstGeom prst="roundRect">
            <a:avLst/>
          </a:prstGeom>
          <a:solidFill>
            <a:srgbClr val="6BFF2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7" tIns="45718" rIns="91437" bIns="45718" anchor="ctr"/>
          <a:lstStyle/>
          <a:p>
            <a:pPr algn="ctr">
              <a:defRPr/>
            </a:pPr>
            <a:r>
              <a:rPr lang="en-US" sz="1100" dirty="0" smtClean="0">
                <a:solidFill>
                  <a:prstClr val="black"/>
                </a:solidFill>
              </a:rPr>
              <a:t>5686 Electrical Machines</a:t>
            </a:r>
            <a:endParaRPr lang="en-US" sz="1100" dirty="0">
              <a:solidFill>
                <a:prstClr val="black"/>
              </a:solidFill>
            </a:endParaRPr>
          </a:p>
        </p:txBody>
      </p:sp>
      <p:sp>
        <p:nvSpPr>
          <p:cNvPr id="83" name="Rounded Rectangle 82"/>
          <p:cNvSpPr/>
          <p:nvPr/>
        </p:nvSpPr>
        <p:spPr>
          <a:xfrm>
            <a:off x="13068300" y="9762868"/>
            <a:ext cx="1905000" cy="371731"/>
          </a:xfrm>
          <a:prstGeom prst="roundRect">
            <a:avLst/>
          </a:prstGeom>
          <a:solidFill>
            <a:srgbClr val="6BFF2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7" tIns="45718" rIns="91437" bIns="45718" anchor="ctr"/>
          <a:lstStyle/>
          <a:p>
            <a:pPr algn="ctr">
              <a:defRPr/>
            </a:pPr>
            <a:r>
              <a:rPr lang="en-US" sz="1100" dirty="0" smtClean="0">
                <a:solidFill>
                  <a:prstClr val="black"/>
                </a:solidFill>
              </a:rPr>
              <a:t>Data Structures and Algorithms</a:t>
            </a:r>
            <a:endParaRPr lang="en-US" sz="11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4831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450</TotalTime>
  <Words>1008</Words>
  <Application>Microsoft Office PowerPoint</Application>
  <PresentationFormat>Custom</PresentationFormat>
  <Paragraphs>191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1_Office Theme</vt:lpstr>
      <vt:lpstr>PowerPoint Presentation</vt:lpstr>
      <vt:lpstr>PowerPoint Presentation</vt:lpstr>
      <vt:lpstr>Courses for New BS in ECE (in progress!!)</vt:lpstr>
    </vt:vector>
  </TitlesOfParts>
  <Company>Northeastern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NM</dc:creator>
  <cp:lastModifiedBy>NM</cp:lastModifiedBy>
  <cp:revision>24</cp:revision>
  <cp:lastPrinted>2011-11-22T14:54:37Z</cp:lastPrinted>
  <dcterms:created xsi:type="dcterms:W3CDTF">2011-11-22T13:55:48Z</dcterms:created>
  <dcterms:modified xsi:type="dcterms:W3CDTF">2012-01-19T21:07:50Z</dcterms:modified>
</cp:coreProperties>
</file>