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notesMasterIdLst>
    <p:notesMasterId r:id="rId26"/>
  </p:notesMasterIdLst>
  <p:sldIdLst>
    <p:sldId id="311" r:id="rId3"/>
    <p:sldId id="305" r:id="rId4"/>
    <p:sldId id="267" r:id="rId5"/>
    <p:sldId id="266" r:id="rId6"/>
    <p:sldId id="312" r:id="rId7"/>
    <p:sldId id="259" r:id="rId8"/>
    <p:sldId id="258" r:id="rId9"/>
    <p:sldId id="295" r:id="rId10"/>
    <p:sldId id="299" r:id="rId11"/>
    <p:sldId id="313" r:id="rId12"/>
    <p:sldId id="358" r:id="rId13"/>
    <p:sldId id="349" r:id="rId14"/>
    <p:sldId id="306" r:id="rId15"/>
    <p:sldId id="298" r:id="rId16"/>
    <p:sldId id="314" r:id="rId17"/>
    <p:sldId id="296" r:id="rId18"/>
    <p:sldId id="297" r:id="rId19"/>
    <p:sldId id="352" r:id="rId20"/>
    <p:sldId id="353" r:id="rId21"/>
    <p:sldId id="354" r:id="rId22"/>
    <p:sldId id="355" r:id="rId23"/>
    <p:sldId id="356" r:id="rId24"/>
    <p:sldId id="357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5BCD"/>
    <a:srgbClr val="A3B000"/>
    <a:srgbClr val="32B000"/>
    <a:srgbClr val="E1AAA9"/>
    <a:srgbClr val="D9B1D4"/>
    <a:srgbClr val="F496F0"/>
    <a:srgbClr val="6BFF21"/>
    <a:srgbClr val="CBFF0D"/>
    <a:srgbClr val="C7FFAB"/>
    <a:srgbClr val="0012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03" autoAdjust="0"/>
    <p:restoredTop sz="94660"/>
  </p:normalViewPr>
  <p:slideViewPr>
    <p:cSldViewPr>
      <p:cViewPr varScale="1">
        <p:scale>
          <a:sx n="113" d="100"/>
          <a:sy n="113" d="100"/>
        </p:scale>
        <p:origin x="-8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6" d="100"/>
        <a:sy n="156" d="100"/>
      </p:scale>
      <p:origin x="0" y="39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notesMaster" Target="notesMasters/notes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1D93E5E-D44C-4AD8-87E6-7E48C77B1BAC}" type="datetimeFigureOut">
              <a:rPr lang="en-US"/>
              <a:pPr>
                <a:defRPr/>
              </a:pPr>
              <a:t>10/8/13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413F2A0-5B74-480D-AD6E-6F6F0D74D8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7386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FAA56E8-BE45-497C-97D8-912037BE8F8F}" type="slidenum">
              <a:rPr lang="en-US" smtClean="0"/>
              <a:pPr eaLnBrk="1" hangingPunct="1"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A4328A8-0D5A-4176-9F21-5F1EE8A0CFBD}" type="slidenum">
              <a:rPr lang="en-US" smtClean="0"/>
              <a:pPr eaLnBrk="1" hangingPunct="1"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183E0-D2D2-4500-BD07-C91C21DD0686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183E0-D2D2-4500-BD07-C91C21DD0686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183E0-D2D2-4500-BD07-C91C21DD0686}" type="slidenum">
              <a:rPr lang="en-US" smtClean="0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183E0-D2D2-4500-BD07-C91C21DD0686}" type="slidenum">
              <a:rPr lang="en-US" smtClean="0">
                <a:solidFill>
                  <a:prstClr val="black"/>
                </a:solidFill>
              </a:rPr>
              <a:pPr/>
              <a:t>21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183E0-D2D2-4500-BD07-C91C21DD0686}" type="slidenum">
              <a:rPr lang="en-US" smtClean="0">
                <a:solidFill>
                  <a:prstClr val="black"/>
                </a:solidFill>
              </a:rPr>
              <a:pPr/>
              <a:t>22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183E0-D2D2-4500-BD07-C91C21DD0686}" type="slidenum">
              <a:rPr lang="en-US" smtClean="0">
                <a:solidFill>
                  <a:prstClr val="black"/>
                </a:solidFill>
              </a:rPr>
              <a:pPr/>
              <a:t>23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5E43A-0258-460C-9EE8-70497652F527}" type="datetimeFigureOut">
              <a:rPr lang="en-US"/>
              <a:pPr>
                <a:defRPr/>
              </a:pPr>
              <a:t>10/8/13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D0551-58DB-4CE9-9E99-64FAC18183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4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A840E-F688-47D5-AE40-F194DB2D7B7C}" type="datetimeFigureOut">
              <a:rPr lang="en-US"/>
              <a:pPr>
                <a:defRPr/>
              </a:pPr>
              <a:t>10/8/13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FA542-A83B-4932-93BA-4AB55EEB60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534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369DB-7662-4A92-AC64-F9972EABA9CE}" type="datetimeFigureOut">
              <a:rPr lang="en-US"/>
              <a:pPr>
                <a:defRPr/>
              </a:pPr>
              <a:t>10/8/13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FABE3-9F73-44A1-AE41-AE10111072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725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A784A8-7C2C-420A-B16D-8494C95ED82D}" type="datetimeFigureOut">
              <a:rPr lang="en-US" smtClean="0">
                <a:solidFill>
                  <a:srgbClr val="D6ECFF"/>
                </a:solidFill>
              </a:rPr>
              <a:pPr/>
              <a:t>10/8/13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D6ECFF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3413A7-B434-4A9F-92BC-B9A8D694B311}" type="slidenum">
              <a:rPr lang="en-US" smtClean="0">
                <a:solidFill>
                  <a:srgbClr val="D6ECFF"/>
                </a:solidFill>
              </a:rPr>
              <a:pPr/>
              <a:t>‹#›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928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A784A8-7C2C-420A-B16D-8494C95ED82D}" type="datetimeFigureOut">
              <a:rPr lang="en-US" smtClean="0">
                <a:solidFill>
                  <a:srgbClr val="D6ECFF"/>
                </a:solidFill>
              </a:rPr>
              <a:pPr/>
              <a:t>10/8/13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D6EC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3413A7-B434-4A9F-92BC-B9A8D694B311}" type="slidenum">
              <a:rPr lang="en-US" smtClean="0">
                <a:solidFill>
                  <a:srgbClr val="D6ECFF"/>
                </a:solidFill>
              </a:rPr>
              <a:pPr/>
              <a:t>‹#›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8648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  <a:latin typeface="Corbel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  <a:latin typeface="Corbel"/>
            </a:endParaRPr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  <a:latin typeface="Corbel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  <a:latin typeface="Corbel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  <a:latin typeface="Corbel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  <a:latin typeface="Corbel"/>
            </a:endParaRPr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  <a:latin typeface="Corbel"/>
            </a:endParaRPr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  <a:latin typeface="Corbel"/>
            </a:endParaRPr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  <a:latin typeface="Corbel"/>
            </a:endParaRPr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  <a:latin typeface="Corbel"/>
            </a:endParaRPr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  <a:latin typeface="Corbel"/>
            </a:endParaRPr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  <a:latin typeface="Corbel"/>
            </a:endParaRPr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  <a:latin typeface="Corbel"/>
            </a:endParaRPr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  <a:latin typeface="Corbel"/>
            </a:endParaRPr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  <a:latin typeface="Corbe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A784A8-7C2C-420A-B16D-8494C95ED82D}" type="datetimeFigureOut">
              <a:rPr lang="en-US" smtClean="0">
                <a:solidFill>
                  <a:srgbClr val="D6ECFF"/>
                </a:solidFill>
              </a:rPr>
              <a:pPr/>
              <a:t>10/8/13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D6EC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3413A7-B434-4A9F-92BC-B9A8D694B311}" type="slidenum">
              <a:rPr lang="en-US" smtClean="0">
                <a:solidFill>
                  <a:srgbClr val="D6ECFF"/>
                </a:solidFill>
              </a:rPr>
              <a:pPr/>
              <a:t>‹#›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757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A784A8-7C2C-420A-B16D-8494C95ED82D}" type="datetimeFigureOut">
              <a:rPr lang="en-US" smtClean="0">
                <a:solidFill>
                  <a:srgbClr val="D6ECFF"/>
                </a:solidFill>
              </a:rPr>
              <a:pPr/>
              <a:t>10/8/13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D6EC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3413A7-B434-4A9F-92BC-B9A8D694B311}" type="slidenum">
              <a:rPr lang="en-US" smtClean="0">
                <a:solidFill>
                  <a:srgbClr val="D6ECFF"/>
                </a:solidFill>
              </a:rPr>
              <a:pPr/>
              <a:t>‹#›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933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A784A8-7C2C-420A-B16D-8494C95ED82D}" type="datetimeFigureOut">
              <a:rPr lang="en-US" smtClean="0">
                <a:solidFill>
                  <a:srgbClr val="D6ECFF"/>
                </a:solidFill>
              </a:rPr>
              <a:pPr/>
              <a:t>10/8/13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D6EC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3413A7-B434-4A9F-92BC-B9A8D694B311}" type="slidenum">
              <a:rPr lang="en-US" smtClean="0">
                <a:solidFill>
                  <a:srgbClr val="D6ECFF"/>
                </a:solidFill>
              </a:rPr>
              <a:pPr/>
              <a:t>‹#›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1803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A784A8-7C2C-420A-B16D-8494C95ED82D}" type="datetimeFigureOut">
              <a:rPr lang="en-US" smtClean="0">
                <a:solidFill>
                  <a:srgbClr val="D6ECFF"/>
                </a:solidFill>
              </a:rPr>
              <a:pPr/>
              <a:t>10/8/13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D6EC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3413A7-B434-4A9F-92BC-B9A8D694B311}" type="slidenum">
              <a:rPr lang="en-US" smtClean="0">
                <a:solidFill>
                  <a:srgbClr val="D6ECFF"/>
                </a:solidFill>
              </a:rPr>
              <a:pPr/>
              <a:t>‹#›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81746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A784A8-7C2C-420A-B16D-8494C95ED82D}" type="datetimeFigureOut">
              <a:rPr lang="en-US" smtClean="0">
                <a:solidFill>
                  <a:srgbClr val="D6ECFF"/>
                </a:solidFill>
              </a:rPr>
              <a:pPr/>
              <a:t>10/8/13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D6EC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3413A7-B434-4A9F-92BC-B9A8D694B311}" type="slidenum">
              <a:rPr lang="en-US" smtClean="0">
                <a:solidFill>
                  <a:srgbClr val="D6ECFF"/>
                </a:solidFill>
              </a:rPr>
              <a:pPr/>
              <a:t>‹#›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0020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A784A8-7C2C-420A-B16D-8494C95ED82D}" type="datetimeFigureOut">
              <a:rPr lang="en-US" smtClean="0">
                <a:solidFill>
                  <a:srgbClr val="D6ECFF"/>
                </a:solidFill>
              </a:rPr>
              <a:pPr/>
              <a:t>10/8/13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D6EC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3413A7-B434-4A9F-92BC-B9A8D694B311}" type="slidenum">
              <a:rPr lang="en-US" smtClean="0">
                <a:solidFill>
                  <a:srgbClr val="D6ECFF"/>
                </a:solidFill>
              </a:rPr>
              <a:pPr/>
              <a:t>‹#›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305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92932-20D6-4B1E-AECE-F4D00353FEB7}" type="datetimeFigureOut">
              <a:rPr lang="en-US"/>
              <a:pPr>
                <a:defRPr/>
              </a:pPr>
              <a:t>10/8/13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C73FE-EA39-4C9C-9AB6-A6387BBE64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1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73A784A8-7C2C-420A-B16D-8494C95ED82D}" type="datetimeFigureOut">
              <a:rPr lang="en-US" smtClean="0">
                <a:solidFill>
                  <a:srgbClr val="D6ECFF"/>
                </a:solidFill>
              </a:rPr>
              <a:pPr/>
              <a:t>10/8/13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>
              <a:solidFill>
                <a:srgbClr val="D6EC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D93413A7-B434-4A9F-92BC-B9A8D694B311}" type="slidenum">
              <a:rPr lang="en-US" smtClean="0">
                <a:solidFill>
                  <a:srgbClr val="D6ECFF"/>
                </a:solidFill>
              </a:rPr>
              <a:pPr/>
              <a:t>‹#›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7967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A784A8-7C2C-420A-B16D-8494C95ED82D}" type="datetimeFigureOut">
              <a:rPr lang="en-US" smtClean="0">
                <a:solidFill>
                  <a:srgbClr val="D6ECFF"/>
                </a:solidFill>
              </a:rPr>
              <a:pPr/>
              <a:t>10/8/13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D6EC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3413A7-B434-4A9F-92BC-B9A8D694B311}" type="slidenum">
              <a:rPr lang="en-US" smtClean="0">
                <a:solidFill>
                  <a:srgbClr val="D6ECFF"/>
                </a:solidFill>
              </a:rPr>
              <a:pPr/>
              <a:t>‹#›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5704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A784A8-7C2C-420A-B16D-8494C95ED82D}" type="datetimeFigureOut">
              <a:rPr lang="en-US" smtClean="0">
                <a:solidFill>
                  <a:srgbClr val="D6ECFF"/>
                </a:solidFill>
              </a:rPr>
              <a:pPr/>
              <a:t>10/8/13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D6EC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3413A7-B434-4A9F-92BC-B9A8D694B311}" type="slidenum">
              <a:rPr lang="en-US" smtClean="0">
                <a:solidFill>
                  <a:srgbClr val="D6ECFF"/>
                </a:solidFill>
              </a:rPr>
              <a:pPr/>
              <a:t>‹#›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929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EBA41-C8E8-4E09-88E8-46FE8D9B8134}" type="datetimeFigureOut">
              <a:rPr lang="en-US"/>
              <a:pPr>
                <a:defRPr/>
              </a:pPr>
              <a:t>10/8/13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7CDC4-D11C-4808-A0CB-80574409A6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691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FB398-7B18-4716-93EC-28D6C7B5807B}" type="datetimeFigureOut">
              <a:rPr lang="en-US"/>
              <a:pPr>
                <a:defRPr/>
              </a:pPr>
              <a:t>10/8/13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E66D3-2ED6-4EB4-9E4F-09EBF94A2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039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24010-1273-4608-8CBE-54281D392866}" type="datetimeFigureOut">
              <a:rPr lang="en-US"/>
              <a:pPr>
                <a:defRPr/>
              </a:pPr>
              <a:t>10/8/13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EB598-D942-4F09-9BF5-E2656FA1A8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09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8B65E-51D7-4C48-AE2A-A3B4CC95643A}" type="datetimeFigureOut">
              <a:rPr lang="en-US"/>
              <a:pPr>
                <a:defRPr/>
              </a:pPr>
              <a:t>10/8/13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4A57F-EFDF-40C0-A51D-8A94CC9974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817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5865F-D6F9-477A-944A-7DEAB6050B3D}" type="datetimeFigureOut">
              <a:rPr lang="en-US"/>
              <a:pPr>
                <a:defRPr/>
              </a:pPr>
              <a:t>10/8/13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8F9AC-5EE0-4FDE-9E11-F9DCE52713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922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D728E-C5A6-4F41-AF0B-BA88A5FA5984}" type="datetimeFigureOut">
              <a:rPr lang="en-US"/>
              <a:pPr>
                <a:defRPr/>
              </a:pPr>
              <a:t>10/8/13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1F4B7-FA08-4603-BB76-642538EAA6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670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5C498-7566-4670-AEF1-16CC8A2A5CE6}" type="datetimeFigureOut">
              <a:rPr lang="en-US"/>
              <a:pPr>
                <a:defRPr/>
              </a:pPr>
              <a:t>10/8/13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DF458-D247-4A7A-A22B-192F09A9B9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792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38D5F2A-8389-4221-8E2E-2DC5CAFDA7C5}" type="datetimeFigureOut">
              <a:rPr lang="en-US"/>
              <a:pPr>
                <a:defRPr/>
              </a:pPr>
              <a:t>10/8/13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FAB22DD-F01C-4434-AAB2-6616654591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3A784A8-7C2C-420A-B16D-8494C95ED82D}" type="datetimeFigureOut">
              <a:rPr lang="en-US" smtClean="0">
                <a:solidFill>
                  <a:srgbClr val="D6ECFF"/>
                </a:solidFill>
                <a:latin typeface="Corbe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10/8/13</a:t>
            </a:fld>
            <a:endParaRPr lang="en-US">
              <a:solidFill>
                <a:srgbClr val="D6ECFF"/>
              </a:solidFill>
              <a:latin typeface="Corbel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D6ECFF"/>
              </a:solidFill>
              <a:latin typeface="Corbel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93413A7-B434-4A9F-92BC-B9A8D694B311}" type="slidenum">
              <a:rPr lang="en-US" smtClean="0">
                <a:solidFill>
                  <a:srgbClr val="D6ECFF"/>
                </a:solidFill>
                <a:latin typeface="Corbe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D6ECFF"/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17869970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4" Type="http://schemas.openxmlformats.org/officeDocument/2006/relationships/image" Target="../media/image6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4" Type="http://schemas.openxmlformats.org/officeDocument/2006/relationships/image" Target="../media/image6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4" Type="http://schemas.openxmlformats.org/officeDocument/2006/relationships/image" Target="../media/image12.jpe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4" Type="http://schemas.openxmlformats.org/officeDocument/2006/relationships/image" Target="../media/image14.jpe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New ECE Curriculum Summary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10/7/13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Enabling Robotics </a:t>
            </a:r>
            <a:br>
              <a:rPr lang="en-US" dirty="0" smtClean="0"/>
            </a:br>
            <a:r>
              <a:rPr lang="en-US" dirty="0" smtClean="0"/>
              <a:t>CE Broad Introductory Course</a:t>
            </a:r>
          </a:p>
        </p:txBody>
      </p:sp>
      <p:sp>
        <p:nvSpPr>
          <p:cNvPr id="17411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/>
              <a:t>Covers about a third of Digital Design</a:t>
            </a:r>
          </a:p>
          <a:p>
            <a:pPr lvl="1"/>
            <a:r>
              <a:rPr lang="en-US" sz="2400" smtClean="0"/>
              <a:t>Combinational and sequential circuits</a:t>
            </a:r>
          </a:p>
          <a:p>
            <a:pPr lvl="1"/>
            <a:r>
              <a:rPr lang="en-US" sz="2400" smtClean="0"/>
              <a:t>Programmable logic</a:t>
            </a:r>
          </a:p>
          <a:p>
            <a:pPr lvl="1"/>
            <a:r>
              <a:rPr lang="en-US" sz="2400" smtClean="0"/>
              <a:t>State machine design</a:t>
            </a:r>
          </a:p>
          <a:p>
            <a:r>
              <a:rPr lang="en-US" sz="2800" smtClean="0"/>
              <a:t>Covers new topics in programming</a:t>
            </a:r>
          </a:p>
          <a:p>
            <a:pPr lvl="1"/>
            <a:r>
              <a:rPr lang="en-US" sz="2400" smtClean="0"/>
              <a:t>Goes well beyond GE1111</a:t>
            </a:r>
          </a:p>
          <a:p>
            <a:pPr lvl="1"/>
            <a:r>
              <a:rPr lang="en-US" sz="2400" smtClean="0"/>
              <a:t>Covers how software performs reads and writes to hardware</a:t>
            </a:r>
          </a:p>
          <a:p>
            <a:r>
              <a:rPr lang="en-US" sz="2800" smtClean="0"/>
              <a:t>Covers a small amount of embedded systems design</a:t>
            </a:r>
          </a:p>
          <a:p>
            <a:pPr lvl="1"/>
            <a:r>
              <a:rPr lang="en-US" sz="2400" smtClean="0"/>
              <a:t>PAL platform provides a common learning platform</a:t>
            </a:r>
          </a:p>
          <a:p>
            <a:r>
              <a:rPr lang="en-US" sz="2800" smtClean="0"/>
              <a:t>Covers signal analysis, simulation and debugging </a:t>
            </a:r>
          </a:p>
        </p:txBody>
      </p:sp>
      <p:sp>
        <p:nvSpPr>
          <p:cNvPr id="17412" name="Content Placeholder 3"/>
          <p:cNvSpPr txBox="1">
            <a:spLocks/>
          </p:cNvSpPr>
          <p:nvPr/>
        </p:nvSpPr>
        <p:spPr bwMode="auto">
          <a:xfrm>
            <a:off x="381000" y="1371600"/>
            <a:ext cx="82296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endParaRPr lang="en-US" sz="200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346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948691"/>
            <a:ext cx="8153401" cy="5909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/>
              <a:buChar char="•"/>
            </a:pPr>
            <a:r>
              <a:rPr lang="en-US" sz="2400" dirty="0"/>
              <a:t>We want to make the broad introductory courses as good as possible for both the students and the </a:t>
            </a:r>
            <a:r>
              <a:rPr lang="en-US" sz="2400" dirty="0" smtClean="0"/>
              <a:t>faculty.</a:t>
            </a:r>
            <a:endParaRPr lang="en-US" dirty="0"/>
          </a:p>
          <a:p>
            <a:pPr marL="285750" lvl="0" indent="-285750">
              <a:buFont typeface="Arial"/>
              <a:buChar char="•"/>
            </a:pPr>
            <a:r>
              <a:rPr lang="en-US" sz="2400" dirty="0"/>
              <a:t>We propose that the courses be taught in small sections as they are now (about 30 students</a:t>
            </a:r>
            <a:r>
              <a:rPr lang="en-US" sz="2400" dirty="0" smtClean="0"/>
              <a:t>).</a:t>
            </a:r>
            <a:endParaRPr lang="en-US" dirty="0"/>
          </a:p>
          <a:p>
            <a:pPr marL="285750" lvl="0" indent="-285750">
              <a:buFont typeface="Arial"/>
              <a:buChar char="•"/>
            </a:pPr>
            <a:r>
              <a:rPr lang="en-US" sz="2400" dirty="0"/>
              <a:t>We propose that the courses be 4 credits each with two 65 minute lectures and one 2-3 hour lab/lecture/active learning period each week.  Each professor would run all three meetings, </a:t>
            </a:r>
            <a:r>
              <a:rPr lang="en-US" sz="2400" dirty="0" smtClean="0"/>
              <a:t>with </a:t>
            </a:r>
            <a:r>
              <a:rPr lang="en-US" sz="2400" dirty="0"/>
              <a:t>the lab </a:t>
            </a:r>
            <a:r>
              <a:rPr lang="en-US" sz="2400" dirty="0" smtClean="0"/>
              <a:t>meeting supported </a:t>
            </a:r>
            <a:r>
              <a:rPr lang="en-US" sz="2400" dirty="0"/>
              <a:t>by </a:t>
            </a:r>
            <a:r>
              <a:rPr lang="en-US" sz="2400" dirty="0" smtClean="0"/>
              <a:t>3-4 </a:t>
            </a:r>
            <a:r>
              <a:rPr lang="en-US" sz="2400" dirty="0"/>
              <a:t>student </a:t>
            </a:r>
            <a:r>
              <a:rPr lang="en-US" sz="2400" dirty="0" smtClean="0"/>
              <a:t>helpers, including undergraduates.  </a:t>
            </a:r>
            <a:endParaRPr lang="en-US" dirty="0"/>
          </a:p>
          <a:p>
            <a:pPr marL="285750" lvl="0" indent="-285750">
              <a:buFont typeface="Arial"/>
              <a:buChar char="•"/>
            </a:pPr>
            <a:r>
              <a:rPr lang="en-US" sz="2400" dirty="0" smtClean="0"/>
              <a:t>This </a:t>
            </a:r>
            <a:r>
              <a:rPr lang="en-US" sz="2400" dirty="0"/>
              <a:t>is not a large change from what we discussed last year and at the retreat, but we are recommending a 4-credit format rather than a 5-credit format for better integration and coordination and to reduce the number of credits in the curriculum</a:t>
            </a:r>
            <a:r>
              <a:rPr lang="en-US" sz="2400" dirty="0" smtClean="0"/>
              <a:t>.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(</a:t>
            </a:r>
            <a:r>
              <a:rPr lang="en-US" sz="1400" dirty="0"/>
              <a:t>Note that each course will probably be scheduled as two courses, 3 credits and 1 credit, as the University would like, but the intent is to have it function as one course as indicated above</a:t>
            </a:r>
            <a:r>
              <a:rPr lang="en-US" sz="1400" dirty="0" smtClean="0"/>
              <a:t>.)</a:t>
            </a:r>
            <a:endParaRPr lang="en-US" sz="1100" dirty="0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400" y="152400"/>
            <a:ext cx="8839200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tIns="22860" rIns="45720" bIns="2286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dirty="0">
                <a:solidFill>
                  <a:srgbClr val="000000"/>
                </a:solidFill>
              </a:rPr>
              <a:t>Instructional </a:t>
            </a:r>
            <a:r>
              <a:rPr lang="en-US" sz="3200" dirty="0" smtClean="0">
                <a:solidFill>
                  <a:srgbClr val="000000"/>
                </a:solidFill>
              </a:rPr>
              <a:t>Model</a:t>
            </a:r>
            <a:endParaRPr lang="en-US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4499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2"/>
          <p:cNvSpPr txBox="1">
            <a:spLocks noChangeArrowheads="1"/>
          </p:cNvSpPr>
          <p:nvPr/>
        </p:nvSpPr>
        <p:spPr bwMode="auto">
          <a:xfrm>
            <a:off x="152400" y="152400"/>
            <a:ext cx="8839200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tIns="22860" rIns="45720" bIns="2286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dirty="0">
                <a:solidFill>
                  <a:srgbClr val="000000"/>
                </a:solidFill>
              </a:rPr>
              <a:t>Instructional </a:t>
            </a:r>
            <a:r>
              <a:rPr lang="en-US" sz="3200" dirty="0" smtClean="0">
                <a:solidFill>
                  <a:srgbClr val="000000"/>
                </a:solidFill>
              </a:rPr>
              <a:t>Model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304800" y="2743200"/>
            <a:ext cx="1143000" cy="83819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1050" dirty="0">
                <a:solidFill>
                  <a:prstClr val="black"/>
                </a:solidFill>
              </a:rPr>
              <a:t>Lab </a:t>
            </a:r>
            <a:r>
              <a:rPr lang="en-US" sz="1050" dirty="0" smtClean="0">
                <a:solidFill>
                  <a:prstClr val="black"/>
                </a:solidFill>
              </a:rPr>
              <a:t>Class 1 </a:t>
            </a:r>
          </a:p>
          <a:p>
            <a:pPr algn="ctr">
              <a:defRPr/>
            </a:pPr>
            <a:r>
              <a:rPr lang="en-US" sz="1050" dirty="0" smtClean="0">
                <a:solidFill>
                  <a:prstClr val="black"/>
                </a:solidFill>
              </a:rPr>
              <a:t>Prof</a:t>
            </a:r>
            <a:r>
              <a:rPr lang="en-US" sz="1050" dirty="0">
                <a:solidFill>
                  <a:prstClr val="black"/>
                </a:solidFill>
              </a:rPr>
              <a:t>. </a:t>
            </a:r>
            <a:r>
              <a:rPr lang="en-US" sz="1050" dirty="0" smtClean="0">
                <a:solidFill>
                  <a:prstClr val="black"/>
                </a:solidFill>
              </a:rPr>
              <a:t>1</a:t>
            </a:r>
          </a:p>
          <a:p>
            <a:pPr algn="ctr">
              <a:defRPr/>
            </a:pPr>
            <a:r>
              <a:rPr lang="en-US" sz="1050" dirty="0" smtClean="0">
                <a:solidFill>
                  <a:prstClr val="black"/>
                </a:solidFill>
              </a:rPr>
              <a:t>TA 1, 2 </a:t>
            </a:r>
          </a:p>
          <a:p>
            <a:pPr algn="ctr">
              <a:defRPr/>
            </a:pPr>
            <a:r>
              <a:rPr lang="en-US" sz="1050" dirty="0" smtClean="0">
                <a:solidFill>
                  <a:prstClr val="black"/>
                </a:solidFill>
              </a:rPr>
              <a:t>UG 1</a:t>
            </a:r>
            <a:endParaRPr lang="en-US" sz="1050" dirty="0">
              <a:solidFill>
                <a:prstClr val="black"/>
              </a:solidFill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1524000" y="2743200"/>
            <a:ext cx="1143000" cy="83819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1050" dirty="0">
                <a:solidFill>
                  <a:prstClr val="black"/>
                </a:solidFill>
              </a:rPr>
              <a:t>Lab Class </a:t>
            </a:r>
            <a:r>
              <a:rPr lang="en-US" sz="1050" dirty="0" smtClean="0">
                <a:solidFill>
                  <a:prstClr val="black"/>
                </a:solidFill>
              </a:rPr>
              <a:t>2 </a:t>
            </a:r>
            <a:endParaRPr lang="en-US" sz="1050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en-US" sz="1050" dirty="0">
                <a:solidFill>
                  <a:prstClr val="black"/>
                </a:solidFill>
              </a:rPr>
              <a:t>Prof. </a:t>
            </a:r>
            <a:r>
              <a:rPr lang="en-US" sz="1050" dirty="0" smtClean="0">
                <a:solidFill>
                  <a:prstClr val="black"/>
                </a:solidFill>
              </a:rPr>
              <a:t>2</a:t>
            </a:r>
            <a:endParaRPr lang="en-US" sz="1050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en-US" sz="1050" dirty="0">
                <a:solidFill>
                  <a:prstClr val="black"/>
                </a:solidFill>
              </a:rPr>
              <a:t>TA </a:t>
            </a:r>
            <a:r>
              <a:rPr lang="en-US" sz="1050" dirty="0" smtClean="0">
                <a:solidFill>
                  <a:prstClr val="black"/>
                </a:solidFill>
              </a:rPr>
              <a:t>1, 2 </a:t>
            </a:r>
            <a:endParaRPr lang="en-US" sz="1050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en-US" sz="1050" dirty="0">
                <a:solidFill>
                  <a:prstClr val="black"/>
                </a:solidFill>
              </a:rPr>
              <a:t>UG </a:t>
            </a:r>
            <a:r>
              <a:rPr lang="en-US" sz="1050" dirty="0" smtClean="0">
                <a:solidFill>
                  <a:prstClr val="black"/>
                </a:solidFill>
              </a:rPr>
              <a:t>2</a:t>
            </a:r>
            <a:endParaRPr lang="en-US" sz="1050" dirty="0">
              <a:solidFill>
                <a:prstClr val="black"/>
              </a:solidFill>
            </a:endParaRPr>
          </a:p>
        </p:txBody>
      </p:sp>
      <p:sp>
        <p:nvSpPr>
          <p:cNvPr id="77" name="Rounded Rectangle 76"/>
          <p:cNvSpPr/>
          <p:nvPr/>
        </p:nvSpPr>
        <p:spPr>
          <a:xfrm>
            <a:off x="2743201" y="2743200"/>
            <a:ext cx="1143000" cy="8382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1050" dirty="0">
                <a:solidFill>
                  <a:prstClr val="black"/>
                </a:solidFill>
              </a:rPr>
              <a:t>Lab Class </a:t>
            </a:r>
            <a:r>
              <a:rPr lang="en-US" sz="1050" dirty="0" smtClean="0">
                <a:solidFill>
                  <a:prstClr val="black"/>
                </a:solidFill>
              </a:rPr>
              <a:t>3 </a:t>
            </a:r>
            <a:endParaRPr lang="en-US" sz="1050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en-US" sz="1050" dirty="0">
                <a:solidFill>
                  <a:prstClr val="black"/>
                </a:solidFill>
              </a:rPr>
              <a:t>Prof. </a:t>
            </a:r>
            <a:r>
              <a:rPr lang="en-US" sz="1050" dirty="0" smtClean="0">
                <a:solidFill>
                  <a:prstClr val="black"/>
                </a:solidFill>
              </a:rPr>
              <a:t>3</a:t>
            </a:r>
            <a:endParaRPr lang="en-US" sz="1050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en-US" sz="1050" dirty="0">
                <a:solidFill>
                  <a:prstClr val="black"/>
                </a:solidFill>
              </a:rPr>
              <a:t>TA </a:t>
            </a:r>
            <a:r>
              <a:rPr lang="en-US" sz="1050" dirty="0" smtClean="0">
                <a:solidFill>
                  <a:prstClr val="black"/>
                </a:solidFill>
              </a:rPr>
              <a:t>3 ,4 </a:t>
            </a:r>
            <a:endParaRPr lang="en-US" sz="1050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en-US" sz="1050" dirty="0">
                <a:solidFill>
                  <a:prstClr val="black"/>
                </a:solidFill>
              </a:rPr>
              <a:t>UG </a:t>
            </a:r>
            <a:r>
              <a:rPr lang="en-US" sz="1050" dirty="0" smtClean="0">
                <a:solidFill>
                  <a:prstClr val="black"/>
                </a:solidFill>
              </a:rPr>
              <a:t>3</a:t>
            </a:r>
            <a:endParaRPr lang="en-US" sz="1050" dirty="0">
              <a:solidFill>
                <a:prstClr val="black"/>
              </a:solidFill>
            </a:endParaRPr>
          </a:p>
        </p:txBody>
      </p:sp>
      <p:sp>
        <p:nvSpPr>
          <p:cNvPr id="83" name="Rounded Rectangle 82"/>
          <p:cNvSpPr/>
          <p:nvPr/>
        </p:nvSpPr>
        <p:spPr>
          <a:xfrm>
            <a:off x="3962400" y="2743200"/>
            <a:ext cx="1143000" cy="8382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1050" dirty="0">
                <a:solidFill>
                  <a:prstClr val="black"/>
                </a:solidFill>
              </a:rPr>
              <a:t>Lab Class </a:t>
            </a:r>
            <a:r>
              <a:rPr lang="en-US" sz="1050" dirty="0" smtClean="0">
                <a:solidFill>
                  <a:prstClr val="black"/>
                </a:solidFill>
              </a:rPr>
              <a:t>4 </a:t>
            </a:r>
            <a:endParaRPr lang="en-US" sz="1050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en-US" sz="1050" dirty="0">
                <a:solidFill>
                  <a:prstClr val="black"/>
                </a:solidFill>
              </a:rPr>
              <a:t>Prof. </a:t>
            </a:r>
            <a:r>
              <a:rPr lang="en-US" sz="1050" dirty="0" smtClean="0">
                <a:solidFill>
                  <a:prstClr val="black"/>
                </a:solidFill>
              </a:rPr>
              <a:t>4</a:t>
            </a:r>
            <a:endParaRPr lang="en-US" sz="1050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en-US" sz="1050" dirty="0">
                <a:solidFill>
                  <a:prstClr val="black"/>
                </a:solidFill>
              </a:rPr>
              <a:t>TA </a:t>
            </a:r>
            <a:r>
              <a:rPr lang="en-US" sz="1050" dirty="0" smtClean="0">
                <a:solidFill>
                  <a:prstClr val="black"/>
                </a:solidFill>
              </a:rPr>
              <a:t>3, 4 </a:t>
            </a:r>
            <a:endParaRPr lang="en-US" sz="1050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en-US" sz="1050" dirty="0">
                <a:solidFill>
                  <a:prstClr val="black"/>
                </a:solidFill>
              </a:rPr>
              <a:t>UG </a:t>
            </a:r>
            <a:r>
              <a:rPr lang="en-US" sz="1050" dirty="0" smtClean="0">
                <a:solidFill>
                  <a:prstClr val="black"/>
                </a:solidFill>
              </a:rPr>
              <a:t>4</a:t>
            </a:r>
            <a:endParaRPr lang="en-US" sz="1050" dirty="0">
              <a:solidFill>
                <a:prstClr val="black"/>
              </a:solidFill>
            </a:endParaRPr>
          </a:p>
        </p:txBody>
      </p:sp>
      <p:sp>
        <p:nvSpPr>
          <p:cNvPr id="89" name="Rounded Rectangle 88"/>
          <p:cNvSpPr/>
          <p:nvPr/>
        </p:nvSpPr>
        <p:spPr>
          <a:xfrm>
            <a:off x="1429335" y="5250018"/>
            <a:ext cx="1409700" cy="4953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HKN Tutors</a:t>
            </a:r>
          </a:p>
        </p:txBody>
      </p:sp>
      <p:sp>
        <p:nvSpPr>
          <p:cNvPr id="90" name="Rounded Rectangle 89"/>
          <p:cNvSpPr/>
          <p:nvPr/>
        </p:nvSpPr>
        <p:spPr>
          <a:xfrm>
            <a:off x="1429335" y="3925158"/>
            <a:ext cx="1409700" cy="4953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Prof. Office Hours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3352800" y="3962400"/>
            <a:ext cx="2209800" cy="2631489"/>
          </a:xfrm>
          <a:prstGeom prst="rect">
            <a:avLst/>
          </a:prstGeom>
          <a:noFill/>
        </p:spPr>
        <p:txBody>
          <a:bodyPr lIns="45720" tIns="22860" rIns="45720" bIns="22860"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prstClr val="black"/>
                </a:solidFill>
              </a:rPr>
              <a:t>Summary:</a:t>
            </a:r>
          </a:p>
          <a:p>
            <a:pPr>
              <a:defRPr/>
            </a:pPr>
            <a:endParaRPr lang="en-US" sz="1600" dirty="0">
              <a:solidFill>
                <a:prstClr val="black"/>
              </a:solidFill>
            </a:endParaRPr>
          </a:p>
          <a:p>
            <a:pPr marL="142875" indent="-142875"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</a:rPr>
              <a:t>4 Professor-Loads</a:t>
            </a:r>
          </a:p>
          <a:p>
            <a:pPr marL="142875" indent="-142875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</a:rPr>
              <a:t>4 TAs</a:t>
            </a:r>
          </a:p>
          <a:p>
            <a:pPr marL="142875" indent="-142875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</a:rPr>
              <a:t>Undergraduates</a:t>
            </a:r>
            <a:endParaRPr lang="en-US" sz="1600" dirty="0">
              <a:solidFill>
                <a:prstClr val="black"/>
              </a:solidFill>
            </a:endParaRPr>
          </a:p>
          <a:p>
            <a:pPr marL="142875" indent="-142875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</a:rPr>
              <a:t>Tight coordination lecture-lab with Prof. and TAs</a:t>
            </a:r>
          </a:p>
          <a:p>
            <a:pPr marL="142875" indent="-142875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</a:rPr>
              <a:t>4 </a:t>
            </a:r>
            <a:r>
              <a:rPr lang="en-US" sz="1600" dirty="0">
                <a:solidFill>
                  <a:prstClr val="black"/>
                </a:solidFill>
              </a:rPr>
              <a:t>Credits </a:t>
            </a:r>
          </a:p>
          <a:p>
            <a:pPr marL="142875" indent="-142875">
              <a:buFont typeface="Arial" pitchFamily="34" charset="0"/>
              <a:buChar char="•"/>
              <a:defRPr/>
            </a:pPr>
            <a:endParaRPr lang="en-US" sz="120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4368" name="TextBox 91"/>
          <p:cNvSpPr txBox="1">
            <a:spLocks noChangeArrowheads="1"/>
          </p:cNvSpPr>
          <p:nvPr/>
        </p:nvSpPr>
        <p:spPr bwMode="auto">
          <a:xfrm>
            <a:off x="1041985" y="1285146"/>
            <a:ext cx="2944076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5720" tIns="22860" rIns="45720" bIns="2286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600" dirty="0">
                <a:solidFill>
                  <a:srgbClr val="000000"/>
                </a:solidFill>
              </a:rPr>
              <a:t>Proposed </a:t>
            </a:r>
            <a:r>
              <a:rPr lang="en-US" sz="1600" dirty="0" smtClean="0">
                <a:solidFill>
                  <a:srgbClr val="000000"/>
                </a:solidFill>
              </a:rPr>
              <a:t>Model #2  (4 Credits)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304800" y="1818546"/>
            <a:ext cx="1143000" cy="84845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1050" dirty="0">
                <a:solidFill>
                  <a:prstClr val="black"/>
                </a:solidFill>
              </a:rPr>
              <a:t>Section 1, </a:t>
            </a:r>
            <a:r>
              <a:rPr lang="en-US" sz="1050" dirty="0" smtClean="0">
                <a:solidFill>
                  <a:prstClr val="black"/>
                </a:solidFill>
              </a:rPr>
              <a:t>Prof. 1 </a:t>
            </a:r>
            <a:r>
              <a:rPr lang="en-US" sz="1050" dirty="0">
                <a:solidFill>
                  <a:prstClr val="black"/>
                </a:solidFill>
              </a:rPr>
              <a:t>TA </a:t>
            </a:r>
            <a:r>
              <a:rPr lang="en-US" sz="1050" dirty="0" smtClean="0">
                <a:solidFill>
                  <a:prstClr val="black"/>
                </a:solidFill>
              </a:rPr>
              <a:t>1, 2, 3, 4 </a:t>
            </a:r>
          </a:p>
          <a:p>
            <a:pPr algn="ctr">
              <a:defRPr/>
            </a:pPr>
            <a:r>
              <a:rPr lang="en-US" sz="1050" dirty="0" smtClean="0">
                <a:solidFill>
                  <a:prstClr val="black"/>
                </a:solidFill>
              </a:rPr>
              <a:t>32 </a:t>
            </a:r>
            <a:r>
              <a:rPr lang="en-US" sz="1050" dirty="0">
                <a:solidFill>
                  <a:prstClr val="black"/>
                </a:solidFill>
              </a:rPr>
              <a:t>Students</a:t>
            </a:r>
            <a:endParaRPr lang="en-US" sz="1050" dirty="0">
              <a:solidFill>
                <a:prstClr val="white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1524000" y="1818546"/>
            <a:ext cx="1143000" cy="84845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1050" dirty="0">
                <a:solidFill>
                  <a:prstClr val="black"/>
                </a:solidFill>
              </a:rPr>
              <a:t>Section 2, Prof. </a:t>
            </a:r>
            <a:r>
              <a:rPr lang="en-US" sz="1050" dirty="0" smtClean="0">
                <a:solidFill>
                  <a:prstClr val="black"/>
                </a:solidFill>
              </a:rPr>
              <a:t>2 </a:t>
            </a:r>
            <a:r>
              <a:rPr lang="en-US" sz="1050" dirty="0">
                <a:solidFill>
                  <a:prstClr val="black"/>
                </a:solidFill>
              </a:rPr>
              <a:t>TA </a:t>
            </a:r>
            <a:r>
              <a:rPr lang="en-US" sz="1050" dirty="0" smtClean="0">
                <a:solidFill>
                  <a:prstClr val="black"/>
                </a:solidFill>
              </a:rPr>
              <a:t>1, 2, 3, 4</a:t>
            </a:r>
          </a:p>
          <a:p>
            <a:pPr algn="ctr">
              <a:defRPr/>
            </a:pPr>
            <a:r>
              <a:rPr lang="en-US" sz="1050" dirty="0" smtClean="0">
                <a:solidFill>
                  <a:prstClr val="black"/>
                </a:solidFill>
              </a:rPr>
              <a:t>32 </a:t>
            </a:r>
            <a:r>
              <a:rPr lang="en-US" sz="1050" dirty="0">
                <a:solidFill>
                  <a:prstClr val="black"/>
                </a:solidFill>
              </a:rPr>
              <a:t>Students</a:t>
            </a:r>
            <a:endParaRPr lang="en-US" sz="1050" dirty="0">
              <a:solidFill>
                <a:prstClr val="white"/>
              </a:solidFill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2743200" y="1814460"/>
            <a:ext cx="1143000" cy="85254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1050" dirty="0">
                <a:solidFill>
                  <a:prstClr val="black"/>
                </a:solidFill>
              </a:rPr>
              <a:t>Section 3, Prof. </a:t>
            </a:r>
            <a:r>
              <a:rPr lang="en-US" sz="1050" dirty="0" smtClean="0">
                <a:solidFill>
                  <a:prstClr val="black"/>
                </a:solidFill>
              </a:rPr>
              <a:t>3</a:t>
            </a:r>
          </a:p>
          <a:p>
            <a:pPr algn="ctr">
              <a:defRPr/>
            </a:pPr>
            <a:r>
              <a:rPr lang="en-US" sz="1050" dirty="0" smtClean="0">
                <a:solidFill>
                  <a:prstClr val="black"/>
                </a:solidFill>
              </a:rPr>
              <a:t> </a:t>
            </a:r>
            <a:r>
              <a:rPr lang="en-US" sz="1050" dirty="0">
                <a:solidFill>
                  <a:prstClr val="black"/>
                </a:solidFill>
              </a:rPr>
              <a:t>TA 1</a:t>
            </a:r>
            <a:r>
              <a:rPr lang="en-US" sz="1050" dirty="0" smtClean="0">
                <a:solidFill>
                  <a:prstClr val="black"/>
                </a:solidFill>
              </a:rPr>
              <a:t>, 2, 3, 4 </a:t>
            </a:r>
          </a:p>
          <a:p>
            <a:pPr algn="ctr">
              <a:defRPr/>
            </a:pPr>
            <a:r>
              <a:rPr lang="en-US" sz="1050" dirty="0" smtClean="0">
                <a:solidFill>
                  <a:prstClr val="black"/>
                </a:solidFill>
              </a:rPr>
              <a:t>32 </a:t>
            </a:r>
            <a:r>
              <a:rPr lang="en-US" sz="1050" dirty="0">
                <a:solidFill>
                  <a:prstClr val="black"/>
                </a:solidFill>
              </a:rPr>
              <a:t>Students</a:t>
            </a:r>
            <a:endParaRPr lang="en-US" sz="1050" dirty="0">
              <a:solidFill>
                <a:prstClr val="white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3962401" y="1814460"/>
            <a:ext cx="1142999" cy="85254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1050" dirty="0">
                <a:solidFill>
                  <a:prstClr val="black"/>
                </a:solidFill>
              </a:rPr>
              <a:t>Section </a:t>
            </a:r>
            <a:r>
              <a:rPr lang="en-US" sz="1050" dirty="0" smtClean="0">
                <a:solidFill>
                  <a:prstClr val="black"/>
                </a:solidFill>
              </a:rPr>
              <a:t>4, </a:t>
            </a:r>
            <a:r>
              <a:rPr lang="en-US" sz="1050" dirty="0">
                <a:solidFill>
                  <a:prstClr val="black"/>
                </a:solidFill>
              </a:rPr>
              <a:t>Prof. </a:t>
            </a:r>
            <a:r>
              <a:rPr lang="en-US" sz="1050" dirty="0" smtClean="0">
                <a:solidFill>
                  <a:prstClr val="black"/>
                </a:solidFill>
              </a:rPr>
              <a:t>4</a:t>
            </a:r>
            <a:endParaRPr lang="en-US" sz="1050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en-US" sz="1050" dirty="0" smtClean="0">
                <a:solidFill>
                  <a:prstClr val="black"/>
                </a:solidFill>
              </a:rPr>
              <a:t>TA </a:t>
            </a:r>
            <a:r>
              <a:rPr lang="en-US" sz="1050" dirty="0">
                <a:solidFill>
                  <a:prstClr val="black"/>
                </a:solidFill>
              </a:rPr>
              <a:t>1</a:t>
            </a:r>
            <a:r>
              <a:rPr lang="en-US" sz="1050" dirty="0" smtClean="0">
                <a:solidFill>
                  <a:prstClr val="black"/>
                </a:solidFill>
              </a:rPr>
              <a:t>, 2, 3, 4 </a:t>
            </a:r>
          </a:p>
          <a:p>
            <a:pPr algn="ctr">
              <a:defRPr/>
            </a:pPr>
            <a:r>
              <a:rPr lang="en-US" sz="1050" dirty="0" smtClean="0">
                <a:solidFill>
                  <a:prstClr val="black"/>
                </a:solidFill>
              </a:rPr>
              <a:t>32 </a:t>
            </a:r>
            <a:r>
              <a:rPr lang="en-US" sz="1050" dirty="0">
                <a:solidFill>
                  <a:prstClr val="black"/>
                </a:solidFill>
              </a:rPr>
              <a:t>Students</a:t>
            </a:r>
            <a:endParaRPr lang="en-US" sz="1050" dirty="0">
              <a:solidFill>
                <a:prstClr val="white"/>
              </a:solidFill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1429335" y="4586262"/>
            <a:ext cx="1409700" cy="4953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TA </a:t>
            </a:r>
            <a:r>
              <a:rPr lang="en-US" sz="1400" dirty="0" smtClean="0">
                <a:solidFill>
                  <a:prstClr val="black"/>
                </a:solidFill>
              </a:rPr>
              <a:t>Office </a:t>
            </a:r>
          </a:p>
          <a:p>
            <a:pPr algn="ctr">
              <a:defRPr/>
            </a:pPr>
            <a:r>
              <a:rPr lang="en-US" sz="1400" dirty="0" smtClean="0">
                <a:solidFill>
                  <a:prstClr val="black"/>
                </a:solidFill>
              </a:rPr>
              <a:t>Hours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92978" y="2057400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Note: 2 lectures/week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5254152" y="2971800"/>
            <a:ext cx="35850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Note: 2-3 hour lab/active learning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109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2"/>
          <p:cNvSpPr txBox="1">
            <a:spLocks noChangeArrowheads="1"/>
          </p:cNvSpPr>
          <p:nvPr/>
        </p:nvSpPr>
        <p:spPr bwMode="auto">
          <a:xfrm>
            <a:off x="152400" y="152400"/>
            <a:ext cx="8839200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tIns="22860" rIns="45720" bIns="2286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dirty="0" smtClean="0">
                <a:solidFill>
                  <a:srgbClr val="000000"/>
                </a:solidFill>
              </a:rPr>
              <a:t>Alternate Instructional Models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09600" y="1295400"/>
            <a:ext cx="838200" cy="4572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900" dirty="0">
                <a:solidFill>
                  <a:prstClr val="black"/>
                </a:solidFill>
              </a:rPr>
              <a:t>Section 1, Prof. 1, TA 1,2 </a:t>
            </a:r>
            <a:r>
              <a:rPr lang="en-US" sz="900" dirty="0" smtClean="0">
                <a:solidFill>
                  <a:prstClr val="black"/>
                </a:solidFill>
              </a:rPr>
              <a:t>32 Students</a:t>
            </a:r>
            <a:endParaRPr lang="en-US" sz="900" dirty="0">
              <a:solidFill>
                <a:prstClr val="white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619875" y="1295399"/>
            <a:ext cx="818525" cy="45220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900" dirty="0">
                <a:solidFill>
                  <a:prstClr val="black"/>
                </a:solidFill>
              </a:rPr>
              <a:t>Section 2, Prof. 2, TA 1,2 </a:t>
            </a:r>
            <a:r>
              <a:rPr lang="en-US" sz="900" dirty="0" smtClean="0">
                <a:solidFill>
                  <a:prstClr val="black"/>
                </a:solidFill>
              </a:rPr>
              <a:t>32 </a:t>
            </a:r>
            <a:r>
              <a:rPr lang="en-US" sz="900" dirty="0">
                <a:solidFill>
                  <a:prstClr val="black"/>
                </a:solidFill>
              </a:rPr>
              <a:t>Students</a:t>
            </a:r>
            <a:endParaRPr lang="en-US" sz="900" dirty="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590800" y="1295400"/>
            <a:ext cx="838200" cy="45878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900" dirty="0">
                <a:solidFill>
                  <a:prstClr val="black"/>
                </a:solidFill>
              </a:rPr>
              <a:t>Section 3, Prof. 3, TA 1,2 </a:t>
            </a:r>
            <a:r>
              <a:rPr lang="en-US" sz="900" dirty="0" smtClean="0">
                <a:solidFill>
                  <a:prstClr val="black"/>
                </a:solidFill>
              </a:rPr>
              <a:t>32 </a:t>
            </a:r>
            <a:r>
              <a:rPr lang="en-US" sz="900" dirty="0">
                <a:solidFill>
                  <a:prstClr val="black"/>
                </a:solidFill>
              </a:rPr>
              <a:t>Students</a:t>
            </a:r>
            <a:endParaRPr lang="en-US" sz="900" dirty="0">
              <a:solidFill>
                <a:prstClr val="white"/>
              </a:solidFill>
            </a:endParaRPr>
          </a:p>
        </p:txBody>
      </p:sp>
      <p:grpSp>
        <p:nvGrpSpPr>
          <p:cNvPr id="14342" name="Group 10"/>
          <p:cNvGrpSpPr>
            <a:grpSpLocks/>
          </p:cNvGrpSpPr>
          <p:nvPr/>
        </p:nvGrpSpPr>
        <p:grpSpPr bwMode="auto">
          <a:xfrm>
            <a:off x="609600" y="2095500"/>
            <a:ext cx="838200" cy="1409700"/>
            <a:chOff x="1447800" y="2971800"/>
            <a:chExt cx="1676400" cy="1219200"/>
          </a:xfrm>
        </p:grpSpPr>
        <p:sp>
          <p:nvSpPr>
            <p:cNvPr id="9" name="Rounded Rectangle 8"/>
            <p:cNvSpPr/>
            <p:nvPr/>
          </p:nvSpPr>
          <p:spPr>
            <a:xfrm>
              <a:off x="1447800" y="2971800"/>
              <a:ext cx="1676400" cy="609601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900" dirty="0">
                  <a:solidFill>
                    <a:prstClr val="black"/>
                  </a:solidFill>
                </a:rPr>
                <a:t>ILS 1, TA 1,2, Prof 4  </a:t>
              </a:r>
              <a:endParaRPr lang="en-US" sz="900" dirty="0">
                <a:solidFill>
                  <a:prstClr val="white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447800" y="3581401"/>
              <a:ext cx="1676400" cy="609599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900" dirty="0">
                  <a:solidFill>
                    <a:prstClr val="black"/>
                  </a:solidFill>
                </a:rPr>
                <a:t>Lab 1, TA </a:t>
              </a:r>
              <a:r>
                <a:rPr lang="en-US" sz="900" dirty="0" smtClean="0">
                  <a:solidFill>
                    <a:prstClr val="black"/>
                  </a:solidFill>
                </a:rPr>
                <a:t>3,4,5 </a:t>
              </a:r>
              <a:r>
                <a:rPr lang="en-US" sz="900" dirty="0">
                  <a:solidFill>
                    <a:prstClr val="black"/>
                  </a:solidFill>
                </a:rPr>
                <a:t>Prof. 4</a:t>
              </a:r>
            </a:p>
          </p:txBody>
        </p:sp>
      </p:grpSp>
      <p:grpSp>
        <p:nvGrpSpPr>
          <p:cNvPr id="14344" name="Group 35"/>
          <p:cNvGrpSpPr>
            <a:grpSpLocks/>
          </p:cNvGrpSpPr>
          <p:nvPr/>
        </p:nvGrpSpPr>
        <p:grpSpPr bwMode="auto">
          <a:xfrm>
            <a:off x="1600200" y="2095500"/>
            <a:ext cx="838200" cy="1409700"/>
            <a:chOff x="1447800" y="2971800"/>
            <a:chExt cx="1676400" cy="1219200"/>
          </a:xfrm>
        </p:grpSpPr>
        <p:sp>
          <p:nvSpPr>
            <p:cNvPr id="37" name="Rounded Rectangle 36"/>
            <p:cNvSpPr/>
            <p:nvPr/>
          </p:nvSpPr>
          <p:spPr>
            <a:xfrm>
              <a:off x="1447800" y="2971800"/>
              <a:ext cx="1676400" cy="609601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900" dirty="0">
                  <a:solidFill>
                    <a:prstClr val="black"/>
                  </a:solidFill>
                </a:rPr>
                <a:t>ILS 3, TA 1,2, Prof 4  </a:t>
              </a:r>
              <a:endParaRPr lang="en-US" sz="900" dirty="0">
                <a:solidFill>
                  <a:prstClr val="white"/>
                </a:solidFill>
              </a:endParaRPr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1447800" y="3581401"/>
              <a:ext cx="1676400" cy="609599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900" dirty="0">
                  <a:solidFill>
                    <a:prstClr val="black"/>
                  </a:solidFill>
                </a:rPr>
                <a:t>Lab 3, TA </a:t>
              </a:r>
              <a:r>
                <a:rPr lang="en-US" sz="900" dirty="0" smtClean="0">
                  <a:solidFill>
                    <a:prstClr val="black"/>
                  </a:solidFill>
                </a:rPr>
                <a:t>3,4,5 </a:t>
              </a:r>
              <a:r>
                <a:rPr lang="en-US" sz="900" dirty="0">
                  <a:solidFill>
                    <a:prstClr val="black"/>
                  </a:solidFill>
                </a:rPr>
                <a:t>Prof. 4</a:t>
              </a:r>
            </a:p>
          </p:txBody>
        </p:sp>
      </p:grpSp>
      <p:grpSp>
        <p:nvGrpSpPr>
          <p:cNvPr id="14346" name="Group 41"/>
          <p:cNvGrpSpPr>
            <a:grpSpLocks/>
          </p:cNvGrpSpPr>
          <p:nvPr/>
        </p:nvGrpSpPr>
        <p:grpSpPr bwMode="auto">
          <a:xfrm>
            <a:off x="2590800" y="2095500"/>
            <a:ext cx="838200" cy="1409700"/>
            <a:chOff x="1447800" y="2971800"/>
            <a:chExt cx="1676400" cy="1219200"/>
          </a:xfrm>
        </p:grpSpPr>
        <p:sp>
          <p:nvSpPr>
            <p:cNvPr id="43" name="Rounded Rectangle 42"/>
            <p:cNvSpPr/>
            <p:nvPr/>
          </p:nvSpPr>
          <p:spPr>
            <a:xfrm>
              <a:off x="1447800" y="2971800"/>
              <a:ext cx="1676400" cy="609601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900" dirty="0">
                  <a:solidFill>
                    <a:prstClr val="black"/>
                  </a:solidFill>
                </a:rPr>
                <a:t>ILS 5, TA 1,2, Prof 5  </a:t>
              </a:r>
              <a:endParaRPr lang="en-US" sz="900" dirty="0">
                <a:solidFill>
                  <a:prstClr val="white"/>
                </a:solidFill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1447800" y="3581401"/>
              <a:ext cx="1676400" cy="609599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900" dirty="0">
                  <a:solidFill>
                    <a:prstClr val="black"/>
                  </a:solidFill>
                </a:rPr>
                <a:t>Lab 5, TA </a:t>
              </a:r>
              <a:r>
                <a:rPr lang="en-US" sz="900" dirty="0" smtClean="0">
                  <a:solidFill>
                    <a:prstClr val="black"/>
                  </a:solidFill>
                </a:rPr>
                <a:t>3,4,5 </a:t>
              </a:r>
              <a:r>
                <a:rPr lang="en-US" sz="900" dirty="0">
                  <a:solidFill>
                    <a:prstClr val="black"/>
                  </a:solidFill>
                </a:rPr>
                <a:t>Prof. 5</a:t>
              </a:r>
            </a:p>
          </p:txBody>
        </p:sp>
      </p:grpSp>
      <p:grpSp>
        <p:nvGrpSpPr>
          <p:cNvPr id="14348" name="Group 47"/>
          <p:cNvGrpSpPr>
            <a:grpSpLocks/>
          </p:cNvGrpSpPr>
          <p:nvPr/>
        </p:nvGrpSpPr>
        <p:grpSpPr bwMode="auto">
          <a:xfrm>
            <a:off x="3581400" y="2095500"/>
            <a:ext cx="838200" cy="1409700"/>
            <a:chOff x="1447800" y="2971800"/>
            <a:chExt cx="1676400" cy="1219200"/>
          </a:xfrm>
        </p:grpSpPr>
        <p:sp>
          <p:nvSpPr>
            <p:cNvPr id="49" name="Rounded Rectangle 48"/>
            <p:cNvSpPr/>
            <p:nvPr/>
          </p:nvSpPr>
          <p:spPr>
            <a:xfrm>
              <a:off x="1447800" y="2971800"/>
              <a:ext cx="1676400" cy="609601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900" dirty="0">
                  <a:solidFill>
                    <a:prstClr val="black"/>
                  </a:solidFill>
                </a:rPr>
                <a:t>ILS 7, TA 1,2, Prof 5  </a:t>
              </a:r>
              <a:endParaRPr lang="en-US" sz="900" dirty="0">
                <a:solidFill>
                  <a:prstClr val="white"/>
                </a:solidFill>
              </a:endParaRPr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1447800" y="3581401"/>
              <a:ext cx="1676400" cy="609599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900" dirty="0">
                  <a:solidFill>
                    <a:prstClr val="black"/>
                  </a:solidFill>
                </a:rPr>
                <a:t>Lab 7, TA </a:t>
              </a:r>
              <a:r>
                <a:rPr lang="en-US" sz="900" dirty="0" smtClean="0">
                  <a:solidFill>
                    <a:prstClr val="black"/>
                  </a:solidFill>
                </a:rPr>
                <a:t>3,4,5 </a:t>
              </a:r>
              <a:r>
                <a:rPr lang="en-US" sz="900" dirty="0">
                  <a:solidFill>
                    <a:prstClr val="black"/>
                  </a:solidFill>
                </a:rPr>
                <a:t>Prof. 5</a:t>
              </a:r>
            </a:p>
          </p:txBody>
        </p:sp>
      </p:grpSp>
      <p:sp>
        <p:nvSpPr>
          <p:cNvPr id="54" name="Rounded Rectangle 53"/>
          <p:cNvSpPr/>
          <p:nvPr/>
        </p:nvSpPr>
        <p:spPr>
          <a:xfrm>
            <a:off x="612775" y="4986338"/>
            <a:ext cx="1409700" cy="4953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Circuits Tutors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612775" y="4316640"/>
            <a:ext cx="1409700" cy="4953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TA 1,2 Office Hours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609600" y="5638800"/>
            <a:ext cx="1409700" cy="4953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HKN Tutors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612775" y="3657600"/>
            <a:ext cx="1409700" cy="4953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Prof. Office Hours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286000" y="3771900"/>
            <a:ext cx="2438400" cy="2754600"/>
          </a:xfrm>
          <a:prstGeom prst="rect">
            <a:avLst/>
          </a:prstGeom>
          <a:noFill/>
        </p:spPr>
        <p:txBody>
          <a:bodyPr lIns="45720" tIns="22860" rIns="45720" bIns="22860"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prstClr val="black"/>
                </a:solidFill>
              </a:rPr>
              <a:t>Summary:</a:t>
            </a:r>
          </a:p>
          <a:p>
            <a:pPr>
              <a:defRPr/>
            </a:pPr>
            <a:endParaRPr lang="en-US" sz="1600" dirty="0">
              <a:solidFill>
                <a:prstClr val="black"/>
              </a:solidFill>
            </a:endParaRPr>
          </a:p>
          <a:p>
            <a:pPr marL="142875" indent="-142875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</a:rPr>
              <a:t>6 </a:t>
            </a:r>
            <a:r>
              <a:rPr lang="en-US" sz="1600" dirty="0">
                <a:solidFill>
                  <a:prstClr val="black"/>
                </a:solidFill>
              </a:rPr>
              <a:t>Professor-</a:t>
            </a:r>
            <a:r>
              <a:rPr lang="en-US" sz="1600" dirty="0" smtClean="0">
                <a:solidFill>
                  <a:prstClr val="black"/>
                </a:solidFill>
              </a:rPr>
              <a:t>Loads</a:t>
            </a:r>
          </a:p>
          <a:p>
            <a:pPr marL="142875" indent="-142875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</a:rPr>
              <a:t>5 TAs</a:t>
            </a:r>
            <a:endParaRPr lang="en-US" sz="1600" dirty="0">
              <a:solidFill>
                <a:prstClr val="black"/>
              </a:solidFill>
            </a:endParaRPr>
          </a:p>
          <a:p>
            <a:pPr marL="142875" indent="-142875"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</a:rPr>
              <a:t>5 Credits </a:t>
            </a:r>
          </a:p>
          <a:p>
            <a:pPr marL="142875" indent="-142875"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</a:rPr>
              <a:t>Lecture/ILS/Lab/Grading/Tutor coordination is a problem</a:t>
            </a:r>
          </a:p>
          <a:p>
            <a:pPr marL="142875" indent="-142875"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</a:rPr>
              <a:t>Students don’t know where to </a:t>
            </a:r>
            <a:r>
              <a:rPr lang="en-US" sz="1600" dirty="0" smtClean="0">
                <a:solidFill>
                  <a:prstClr val="black"/>
                </a:solidFill>
              </a:rPr>
              <a:t>turn</a:t>
            </a:r>
          </a:p>
        </p:txBody>
      </p:sp>
      <p:sp>
        <p:nvSpPr>
          <p:cNvPr id="14355" name="TextBox 58"/>
          <p:cNvSpPr txBox="1">
            <a:spLocks noChangeArrowheads="1"/>
          </p:cNvSpPr>
          <p:nvPr/>
        </p:nvSpPr>
        <p:spPr bwMode="auto">
          <a:xfrm>
            <a:off x="1517650" y="798513"/>
            <a:ext cx="2466381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5720" tIns="22860" rIns="45720" bIns="2286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600" dirty="0">
                <a:solidFill>
                  <a:srgbClr val="000000"/>
                </a:solidFill>
              </a:rPr>
              <a:t>Current </a:t>
            </a:r>
            <a:r>
              <a:rPr lang="en-US" sz="1600" dirty="0" smtClean="0">
                <a:solidFill>
                  <a:srgbClr val="000000"/>
                </a:solidFill>
              </a:rPr>
              <a:t>Model  (5 Credits)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6057900" y="1219200"/>
            <a:ext cx="1485900" cy="53498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1050" dirty="0">
                <a:solidFill>
                  <a:prstClr val="black"/>
                </a:solidFill>
              </a:rPr>
              <a:t>Section </a:t>
            </a:r>
            <a:r>
              <a:rPr lang="en-US" sz="1050" dirty="0" smtClean="0">
                <a:solidFill>
                  <a:prstClr val="black"/>
                </a:solidFill>
              </a:rPr>
              <a:t>1, Prof</a:t>
            </a:r>
            <a:r>
              <a:rPr lang="en-US" sz="1050" dirty="0">
                <a:solidFill>
                  <a:prstClr val="black"/>
                </a:solidFill>
              </a:rPr>
              <a:t>. 1, 2, 3, 4 TA </a:t>
            </a:r>
            <a:r>
              <a:rPr lang="en-US" sz="1050" dirty="0" smtClean="0">
                <a:solidFill>
                  <a:prstClr val="black"/>
                </a:solidFill>
              </a:rPr>
              <a:t>1,2,3,4 </a:t>
            </a:r>
          </a:p>
          <a:p>
            <a:pPr algn="ctr">
              <a:defRPr/>
            </a:pPr>
            <a:r>
              <a:rPr lang="en-US" sz="1050" dirty="0" smtClean="0">
                <a:solidFill>
                  <a:prstClr val="black"/>
                </a:solidFill>
              </a:rPr>
              <a:t>128 </a:t>
            </a:r>
            <a:r>
              <a:rPr lang="en-US" sz="1050" dirty="0">
                <a:solidFill>
                  <a:prstClr val="black"/>
                </a:solidFill>
              </a:rPr>
              <a:t>Students</a:t>
            </a:r>
            <a:endParaRPr lang="en-US" sz="1050" dirty="0">
              <a:solidFill>
                <a:prstClr val="white"/>
              </a:solidFill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4914900" y="2097088"/>
            <a:ext cx="838200" cy="72231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900" dirty="0">
                <a:solidFill>
                  <a:prstClr val="black"/>
                </a:solidFill>
              </a:rPr>
              <a:t>Lab 1, TA </a:t>
            </a:r>
            <a:r>
              <a:rPr lang="en-US" sz="900" dirty="0" smtClean="0">
                <a:solidFill>
                  <a:prstClr val="black"/>
                </a:solidFill>
              </a:rPr>
              <a:t>1,2, </a:t>
            </a:r>
            <a:r>
              <a:rPr lang="en-US" sz="900" dirty="0">
                <a:solidFill>
                  <a:prstClr val="black"/>
                </a:solidFill>
              </a:rPr>
              <a:t>Prof. 1</a:t>
            </a:r>
          </a:p>
          <a:p>
            <a:pPr algn="ctr">
              <a:defRPr/>
            </a:pPr>
            <a:r>
              <a:rPr lang="en-US" sz="900" dirty="0">
                <a:solidFill>
                  <a:prstClr val="black"/>
                </a:solidFill>
              </a:rPr>
              <a:t>UG </a:t>
            </a:r>
            <a:r>
              <a:rPr lang="en-US" sz="900" dirty="0" smtClean="0">
                <a:solidFill>
                  <a:prstClr val="black"/>
                </a:solidFill>
              </a:rPr>
              <a:t>1</a:t>
            </a:r>
            <a:endParaRPr lang="en-US" sz="900" dirty="0">
              <a:solidFill>
                <a:prstClr val="black"/>
              </a:solidFill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5905500" y="2097088"/>
            <a:ext cx="838200" cy="72231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900" dirty="0">
                <a:solidFill>
                  <a:prstClr val="black"/>
                </a:solidFill>
              </a:rPr>
              <a:t>Lab 1, TA </a:t>
            </a:r>
            <a:r>
              <a:rPr lang="en-US" sz="900" dirty="0" smtClean="0">
                <a:solidFill>
                  <a:prstClr val="black"/>
                </a:solidFill>
              </a:rPr>
              <a:t>1,2 </a:t>
            </a:r>
            <a:r>
              <a:rPr lang="en-US" sz="900" dirty="0">
                <a:solidFill>
                  <a:prstClr val="black"/>
                </a:solidFill>
              </a:rPr>
              <a:t>Prof. 2</a:t>
            </a:r>
          </a:p>
          <a:p>
            <a:pPr algn="ctr">
              <a:defRPr/>
            </a:pPr>
            <a:r>
              <a:rPr lang="en-US" sz="900" dirty="0">
                <a:solidFill>
                  <a:prstClr val="black"/>
                </a:solidFill>
              </a:rPr>
              <a:t>UG </a:t>
            </a:r>
            <a:r>
              <a:rPr lang="en-US" sz="900" dirty="0" smtClean="0">
                <a:solidFill>
                  <a:prstClr val="black"/>
                </a:solidFill>
              </a:rPr>
              <a:t>2</a:t>
            </a:r>
            <a:endParaRPr lang="en-US" sz="900" dirty="0">
              <a:solidFill>
                <a:prstClr val="black"/>
              </a:solidFill>
            </a:endParaRPr>
          </a:p>
        </p:txBody>
      </p:sp>
      <p:sp>
        <p:nvSpPr>
          <p:cNvPr id="77" name="Rounded Rectangle 76"/>
          <p:cNvSpPr/>
          <p:nvPr/>
        </p:nvSpPr>
        <p:spPr>
          <a:xfrm>
            <a:off x="6896100" y="2097088"/>
            <a:ext cx="838200" cy="72231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900" dirty="0">
                <a:solidFill>
                  <a:prstClr val="black"/>
                </a:solidFill>
              </a:rPr>
              <a:t>Lab 1, TA </a:t>
            </a:r>
            <a:r>
              <a:rPr lang="en-US" sz="900" dirty="0" smtClean="0">
                <a:solidFill>
                  <a:prstClr val="black"/>
                </a:solidFill>
              </a:rPr>
              <a:t>3,4 </a:t>
            </a:r>
            <a:r>
              <a:rPr lang="en-US" sz="900" dirty="0">
                <a:solidFill>
                  <a:prstClr val="black"/>
                </a:solidFill>
              </a:rPr>
              <a:t>Prof. 3</a:t>
            </a:r>
          </a:p>
          <a:p>
            <a:pPr algn="ctr">
              <a:defRPr/>
            </a:pPr>
            <a:r>
              <a:rPr lang="en-US" sz="900" dirty="0">
                <a:solidFill>
                  <a:prstClr val="black"/>
                </a:solidFill>
              </a:rPr>
              <a:t>UG </a:t>
            </a:r>
            <a:r>
              <a:rPr lang="en-US" sz="900" dirty="0" smtClean="0">
                <a:solidFill>
                  <a:prstClr val="black"/>
                </a:solidFill>
              </a:rPr>
              <a:t>3</a:t>
            </a:r>
            <a:endParaRPr lang="en-US" sz="900" dirty="0">
              <a:solidFill>
                <a:prstClr val="black"/>
              </a:solidFill>
            </a:endParaRPr>
          </a:p>
        </p:txBody>
      </p:sp>
      <p:sp>
        <p:nvSpPr>
          <p:cNvPr id="83" name="Rounded Rectangle 82"/>
          <p:cNvSpPr/>
          <p:nvPr/>
        </p:nvSpPr>
        <p:spPr>
          <a:xfrm>
            <a:off x="7886700" y="2097088"/>
            <a:ext cx="838200" cy="72231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900" dirty="0">
                <a:solidFill>
                  <a:prstClr val="black"/>
                </a:solidFill>
              </a:rPr>
              <a:t>Lab 1, TA </a:t>
            </a:r>
            <a:r>
              <a:rPr lang="en-US" sz="900" dirty="0" smtClean="0">
                <a:solidFill>
                  <a:prstClr val="black"/>
                </a:solidFill>
              </a:rPr>
              <a:t>3,4 </a:t>
            </a:r>
            <a:r>
              <a:rPr lang="en-US" sz="900" dirty="0">
                <a:solidFill>
                  <a:prstClr val="black"/>
                </a:solidFill>
              </a:rPr>
              <a:t>Prof. 4</a:t>
            </a:r>
          </a:p>
          <a:p>
            <a:pPr algn="ctr">
              <a:defRPr/>
            </a:pPr>
            <a:r>
              <a:rPr lang="en-US" sz="900" dirty="0">
                <a:solidFill>
                  <a:prstClr val="black"/>
                </a:solidFill>
              </a:rPr>
              <a:t>UG </a:t>
            </a:r>
            <a:r>
              <a:rPr lang="en-US" sz="900" dirty="0" smtClean="0">
                <a:solidFill>
                  <a:prstClr val="black"/>
                </a:solidFill>
              </a:rPr>
              <a:t>4</a:t>
            </a:r>
            <a:endParaRPr lang="en-US" sz="900" dirty="0">
              <a:solidFill>
                <a:prstClr val="black"/>
              </a:solidFill>
            </a:endParaRPr>
          </a:p>
        </p:txBody>
      </p:sp>
      <p:sp>
        <p:nvSpPr>
          <p:cNvPr id="89" name="Rounded Rectangle 88"/>
          <p:cNvSpPr/>
          <p:nvPr/>
        </p:nvSpPr>
        <p:spPr>
          <a:xfrm>
            <a:off x="4914900" y="4953000"/>
            <a:ext cx="1409700" cy="4953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HKN Tutors</a:t>
            </a:r>
          </a:p>
        </p:txBody>
      </p:sp>
      <p:sp>
        <p:nvSpPr>
          <p:cNvPr id="90" name="Rounded Rectangle 89"/>
          <p:cNvSpPr/>
          <p:nvPr/>
        </p:nvSpPr>
        <p:spPr>
          <a:xfrm>
            <a:off x="4914900" y="3657600"/>
            <a:ext cx="1409700" cy="4953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Prof. Office Hours</a:t>
            </a:r>
          </a:p>
        </p:txBody>
      </p:sp>
      <p:sp>
        <p:nvSpPr>
          <p:cNvPr id="14368" name="TextBox 91"/>
          <p:cNvSpPr txBox="1">
            <a:spLocks noChangeArrowheads="1"/>
          </p:cNvSpPr>
          <p:nvPr/>
        </p:nvSpPr>
        <p:spPr bwMode="auto">
          <a:xfrm>
            <a:off x="5385962" y="800100"/>
            <a:ext cx="2944076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5720" tIns="22860" rIns="45720" bIns="2286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600" dirty="0">
                <a:solidFill>
                  <a:srgbClr val="000000"/>
                </a:solidFill>
              </a:rPr>
              <a:t>Proposed </a:t>
            </a:r>
            <a:r>
              <a:rPr lang="en-US" sz="1600" dirty="0" smtClean="0">
                <a:solidFill>
                  <a:srgbClr val="000000"/>
                </a:solidFill>
              </a:rPr>
              <a:t>Model #1  (5 Credits)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93" name="Rounded Rectangle 92"/>
          <p:cNvSpPr/>
          <p:nvPr/>
        </p:nvSpPr>
        <p:spPr>
          <a:xfrm>
            <a:off x="612775" y="1865313"/>
            <a:ext cx="835025" cy="1524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900" dirty="0">
                <a:solidFill>
                  <a:prstClr val="black"/>
                </a:solidFill>
              </a:rPr>
              <a:t>Tues. Morning</a:t>
            </a:r>
          </a:p>
        </p:txBody>
      </p:sp>
      <p:sp>
        <p:nvSpPr>
          <p:cNvPr id="94" name="Rounded Rectangle 93"/>
          <p:cNvSpPr/>
          <p:nvPr/>
        </p:nvSpPr>
        <p:spPr>
          <a:xfrm>
            <a:off x="2590800" y="1865313"/>
            <a:ext cx="835025" cy="1524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900" dirty="0">
                <a:solidFill>
                  <a:prstClr val="black"/>
                </a:solidFill>
              </a:rPr>
              <a:t>Fri. Morning</a:t>
            </a:r>
          </a:p>
        </p:txBody>
      </p:sp>
      <p:sp>
        <p:nvSpPr>
          <p:cNvPr id="95" name="Rounded Rectangle 94"/>
          <p:cNvSpPr/>
          <p:nvPr/>
        </p:nvSpPr>
        <p:spPr>
          <a:xfrm>
            <a:off x="1604963" y="1865313"/>
            <a:ext cx="835025" cy="1524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900" dirty="0">
                <a:solidFill>
                  <a:prstClr val="black"/>
                </a:solidFill>
              </a:rPr>
              <a:t>Tues. Aft.</a:t>
            </a:r>
          </a:p>
        </p:txBody>
      </p:sp>
      <p:sp>
        <p:nvSpPr>
          <p:cNvPr id="96" name="Rounded Rectangle 95"/>
          <p:cNvSpPr/>
          <p:nvPr/>
        </p:nvSpPr>
        <p:spPr>
          <a:xfrm>
            <a:off x="3581400" y="1865313"/>
            <a:ext cx="835025" cy="1524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900" dirty="0">
                <a:solidFill>
                  <a:prstClr val="black"/>
                </a:solidFill>
              </a:rPr>
              <a:t>Fri. Aft.</a:t>
            </a:r>
          </a:p>
        </p:txBody>
      </p:sp>
      <p:sp>
        <p:nvSpPr>
          <p:cNvPr id="97" name="Rounded Rectangle 96"/>
          <p:cNvSpPr/>
          <p:nvPr/>
        </p:nvSpPr>
        <p:spPr>
          <a:xfrm>
            <a:off x="4921250" y="1857375"/>
            <a:ext cx="835025" cy="1524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900" dirty="0">
                <a:solidFill>
                  <a:prstClr val="black"/>
                </a:solidFill>
              </a:rPr>
              <a:t>Tues. Morning</a:t>
            </a:r>
          </a:p>
        </p:txBody>
      </p:sp>
      <p:sp>
        <p:nvSpPr>
          <p:cNvPr id="98" name="Rounded Rectangle 97"/>
          <p:cNvSpPr/>
          <p:nvPr/>
        </p:nvSpPr>
        <p:spPr>
          <a:xfrm>
            <a:off x="6899275" y="1857375"/>
            <a:ext cx="835025" cy="1524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900" dirty="0">
                <a:solidFill>
                  <a:prstClr val="black"/>
                </a:solidFill>
              </a:rPr>
              <a:t>Fri. Morning</a:t>
            </a:r>
          </a:p>
        </p:txBody>
      </p:sp>
      <p:sp>
        <p:nvSpPr>
          <p:cNvPr id="99" name="Rounded Rectangle 98"/>
          <p:cNvSpPr/>
          <p:nvPr/>
        </p:nvSpPr>
        <p:spPr>
          <a:xfrm>
            <a:off x="5913438" y="1857375"/>
            <a:ext cx="835025" cy="1524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900" dirty="0">
                <a:solidFill>
                  <a:prstClr val="black"/>
                </a:solidFill>
              </a:rPr>
              <a:t>Tues. Aft.</a:t>
            </a:r>
          </a:p>
        </p:txBody>
      </p:sp>
      <p:sp>
        <p:nvSpPr>
          <p:cNvPr id="100" name="Rounded Rectangle 99"/>
          <p:cNvSpPr/>
          <p:nvPr/>
        </p:nvSpPr>
        <p:spPr>
          <a:xfrm>
            <a:off x="7889875" y="1857375"/>
            <a:ext cx="835025" cy="1524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900" dirty="0">
                <a:solidFill>
                  <a:prstClr val="black"/>
                </a:solidFill>
              </a:rPr>
              <a:t>Fri. Aft.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3578225" y="1295400"/>
            <a:ext cx="838200" cy="45878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900" dirty="0">
                <a:solidFill>
                  <a:prstClr val="black"/>
                </a:solidFill>
              </a:rPr>
              <a:t>Section </a:t>
            </a:r>
            <a:r>
              <a:rPr lang="en-US" sz="900" dirty="0" smtClean="0">
                <a:solidFill>
                  <a:prstClr val="black"/>
                </a:solidFill>
              </a:rPr>
              <a:t>4, </a:t>
            </a:r>
            <a:r>
              <a:rPr lang="en-US" sz="900" dirty="0">
                <a:solidFill>
                  <a:prstClr val="black"/>
                </a:solidFill>
              </a:rPr>
              <a:t>Prof. </a:t>
            </a:r>
            <a:r>
              <a:rPr lang="en-US" sz="900" dirty="0" smtClean="0">
                <a:solidFill>
                  <a:prstClr val="black"/>
                </a:solidFill>
              </a:rPr>
              <a:t>4, </a:t>
            </a:r>
            <a:r>
              <a:rPr lang="en-US" sz="900" dirty="0">
                <a:solidFill>
                  <a:prstClr val="black"/>
                </a:solidFill>
              </a:rPr>
              <a:t>TA 1,2 </a:t>
            </a:r>
            <a:r>
              <a:rPr lang="en-US" sz="900" dirty="0" smtClean="0">
                <a:solidFill>
                  <a:prstClr val="black"/>
                </a:solidFill>
              </a:rPr>
              <a:t>32 Students</a:t>
            </a:r>
            <a:endParaRPr lang="en-US" sz="900" dirty="0">
              <a:solidFill>
                <a:prstClr val="white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4921250" y="4308677"/>
            <a:ext cx="1409700" cy="4953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TA 1,2 Office Hours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629400" y="3657600"/>
            <a:ext cx="2209800" cy="2631489"/>
          </a:xfrm>
          <a:prstGeom prst="rect">
            <a:avLst/>
          </a:prstGeom>
          <a:noFill/>
        </p:spPr>
        <p:txBody>
          <a:bodyPr lIns="45720" tIns="22860" rIns="45720" bIns="22860"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prstClr val="black"/>
                </a:solidFill>
              </a:rPr>
              <a:t>Summary:</a:t>
            </a:r>
          </a:p>
          <a:p>
            <a:pPr>
              <a:defRPr/>
            </a:pPr>
            <a:endParaRPr lang="en-US" sz="1600" dirty="0">
              <a:solidFill>
                <a:prstClr val="black"/>
              </a:solidFill>
            </a:endParaRPr>
          </a:p>
          <a:p>
            <a:pPr marL="142875" indent="-142875"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</a:rPr>
              <a:t>4 Professor-Loads</a:t>
            </a:r>
          </a:p>
          <a:p>
            <a:pPr marL="142875" indent="-142875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</a:rPr>
              <a:t>4 TAs</a:t>
            </a:r>
          </a:p>
          <a:p>
            <a:pPr marL="142875" indent="-142875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</a:rPr>
              <a:t>Undergraduates</a:t>
            </a:r>
            <a:endParaRPr lang="en-US" sz="1600" dirty="0">
              <a:solidFill>
                <a:prstClr val="black"/>
              </a:solidFill>
            </a:endParaRPr>
          </a:p>
          <a:p>
            <a:pPr marL="142875" indent="-142875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</a:rPr>
              <a:t>Tight coordination lecture-lab with Prof. and TAs</a:t>
            </a:r>
          </a:p>
          <a:p>
            <a:pPr marL="142875" indent="-142875"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</a:rPr>
              <a:t>5</a:t>
            </a:r>
            <a:r>
              <a:rPr lang="en-US" sz="1600" dirty="0" smtClean="0">
                <a:solidFill>
                  <a:prstClr val="black"/>
                </a:solidFill>
              </a:rPr>
              <a:t> </a:t>
            </a:r>
            <a:r>
              <a:rPr lang="en-US" sz="1600" dirty="0">
                <a:solidFill>
                  <a:prstClr val="black"/>
                </a:solidFill>
              </a:rPr>
              <a:t>Credits </a:t>
            </a:r>
          </a:p>
          <a:p>
            <a:pPr marL="142875" indent="-142875">
              <a:buFont typeface="Arial" pitchFamily="34" charset="0"/>
              <a:buChar char="•"/>
              <a:defRPr/>
            </a:pPr>
            <a:endParaRPr lang="en-US" sz="120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en-US" sz="1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CE Fundamentals Courses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/>
          <a:lstStyle/>
          <a:p>
            <a:r>
              <a:rPr lang="en-US" dirty="0" smtClean="0"/>
              <a:t>Digital Logic and Computer Organization</a:t>
            </a:r>
          </a:p>
          <a:p>
            <a:pPr lvl="1"/>
            <a:r>
              <a:rPr lang="en-US" dirty="0" smtClean="0"/>
              <a:t>Most of the current Digital Logic course is here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Covers the beginning of Computer Architecture </a:t>
            </a:r>
          </a:p>
          <a:p>
            <a:r>
              <a:rPr lang="en-US" dirty="0" smtClean="0"/>
              <a:t>Fundamentals of Networks</a:t>
            </a:r>
          </a:p>
          <a:p>
            <a:pPr lvl="1"/>
            <a:r>
              <a:rPr lang="en-US" dirty="0" smtClean="0"/>
              <a:t>Most/all of current Networks course is here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Benefits slightly from Bluetooth exposure in Enabling Robotics</a:t>
            </a:r>
          </a:p>
          <a:p>
            <a:r>
              <a:rPr lang="en-US" dirty="0" smtClean="0"/>
              <a:t>Fundamentals of Engineering Algorithms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/>
          <a:lstStyle/>
          <a:p>
            <a:r>
              <a:rPr lang="en-US" smtClean="0"/>
              <a:t>Consequences for Other CE Courses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smtClean="0"/>
              <a:t>Computer Architecture </a:t>
            </a:r>
          </a:p>
          <a:p>
            <a:pPr lvl="1"/>
            <a:r>
              <a:rPr lang="en-US" smtClean="0"/>
              <a:t>Becomes technical elective</a:t>
            </a:r>
          </a:p>
          <a:p>
            <a:pPr lvl="1"/>
            <a:r>
              <a:rPr lang="en-US" smtClean="0">
                <a:solidFill>
                  <a:srgbClr val="00B050"/>
                </a:solidFill>
              </a:rPr>
              <a:t>Expand topics with head start in Fundamentals courses</a:t>
            </a:r>
          </a:p>
          <a:p>
            <a:r>
              <a:rPr lang="en-US" smtClean="0"/>
              <a:t>Optimization Methods</a:t>
            </a:r>
          </a:p>
          <a:p>
            <a:pPr lvl="1"/>
            <a:r>
              <a:rPr lang="en-US" smtClean="0">
                <a:solidFill>
                  <a:srgbClr val="00B050"/>
                </a:solidFill>
              </a:rPr>
              <a:t>Many optimization aspects of programming covered in Fundamentals course</a:t>
            </a:r>
          </a:p>
          <a:p>
            <a:pPr lvl="1"/>
            <a:r>
              <a:rPr lang="en-US" smtClean="0"/>
              <a:t>Advanced algorithms elective course will fill this gap</a:t>
            </a:r>
          </a:p>
          <a:p>
            <a:r>
              <a:rPr lang="en-US" smtClean="0"/>
              <a:t>CS programming course eliminated</a:t>
            </a:r>
          </a:p>
        </p:txBody>
      </p:sp>
    </p:spTree>
    <p:extLst>
      <p:ext uri="{BB962C8B-B14F-4D97-AF65-F5344CB8AC3E}">
        <p14:creationId xmlns:p14="http://schemas.microsoft.com/office/powerpoint/2010/main" val="21108508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2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762000"/>
          </a:xfrm>
        </p:spPr>
        <p:txBody>
          <a:bodyPr/>
          <a:lstStyle/>
          <a:p>
            <a:r>
              <a:rPr lang="en-US" dirty="0" smtClean="0"/>
              <a:t>EE Fundamentals Courses</a:t>
            </a:r>
          </a:p>
        </p:txBody>
      </p:sp>
      <p:sp>
        <p:nvSpPr>
          <p:cNvPr id="15363" name="Content Placeholder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/>
          <a:lstStyle/>
          <a:p>
            <a:r>
              <a:rPr lang="en-US" sz="2800" dirty="0" smtClean="0"/>
              <a:t>Electromagnetics is mostly unchanged </a:t>
            </a:r>
          </a:p>
          <a:p>
            <a:pPr lvl="1"/>
            <a:r>
              <a:rPr lang="en-US" sz="2400" dirty="0" smtClean="0">
                <a:solidFill>
                  <a:srgbClr val="00B050"/>
                </a:solidFill>
              </a:rPr>
              <a:t>Can be taken earlier</a:t>
            </a:r>
          </a:p>
          <a:p>
            <a:pPr lvl="1"/>
            <a:r>
              <a:rPr lang="en-US" sz="2400" dirty="0" smtClean="0">
                <a:solidFill>
                  <a:srgbClr val="00B050"/>
                </a:solidFill>
              </a:rPr>
              <a:t>Easier to take electromagnetics electives</a:t>
            </a:r>
          </a:p>
          <a:p>
            <a:r>
              <a:rPr lang="en-US" sz="2800" dirty="0" smtClean="0"/>
              <a:t>Linear Systems is mostly unchanged, so far</a:t>
            </a:r>
          </a:p>
          <a:p>
            <a:pPr lvl="1"/>
            <a:r>
              <a:rPr lang="en-US" sz="2400" dirty="0" smtClean="0">
                <a:solidFill>
                  <a:srgbClr val="00B050"/>
                </a:solidFill>
              </a:rPr>
              <a:t>Starts at a more advanced level after the new course</a:t>
            </a:r>
          </a:p>
          <a:p>
            <a:pPr lvl="1"/>
            <a:r>
              <a:rPr lang="en-US" sz="2400" dirty="0" smtClean="0">
                <a:solidFill>
                  <a:srgbClr val="00B050"/>
                </a:solidFill>
              </a:rPr>
              <a:t>Include circuits with Laplace Transform</a:t>
            </a:r>
          </a:p>
          <a:p>
            <a:pPr lvl="1"/>
            <a:r>
              <a:rPr lang="en-US" sz="2400" dirty="0" smtClean="0">
                <a:solidFill>
                  <a:srgbClr val="00B050"/>
                </a:solidFill>
              </a:rPr>
              <a:t>TBD</a:t>
            </a:r>
          </a:p>
          <a:p>
            <a:r>
              <a:rPr lang="en-US" sz="2800" dirty="0" smtClean="0"/>
              <a:t>Fundamentals of Circuits and Electronics introduces </a:t>
            </a:r>
            <a:r>
              <a:rPr lang="en-US" sz="2800" dirty="0"/>
              <a:t>Small-Signal </a:t>
            </a:r>
            <a:r>
              <a:rPr lang="en-US" sz="2800" dirty="0" smtClean="0"/>
              <a:t>Analysis, discusses transistors as switches, including CMOS. </a:t>
            </a:r>
          </a:p>
          <a:p>
            <a:pPr lvl="1"/>
            <a:r>
              <a:rPr lang="en-US" sz="2400" dirty="0" smtClean="0">
                <a:solidFill>
                  <a:srgbClr val="00B050"/>
                </a:solidFill>
              </a:rPr>
              <a:t>Preparation for Computer Engineers and Electrical Engineers.  Prerequisite for VLSI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534400" cy="1143000"/>
          </a:xfrm>
        </p:spPr>
        <p:txBody>
          <a:bodyPr/>
          <a:lstStyle/>
          <a:p>
            <a:r>
              <a:rPr lang="en-US" smtClean="0"/>
              <a:t>Consequences for Other Courses, EE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Electronics II will be analog electronics</a:t>
            </a:r>
          </a:p>
          <a:p>
            <a:pPr>
              <a:defRPr/>
            </a:pPr>
            <a:r>
              <a:rPr lang="en-US" dirty="0" smtClean="0"/>
              <a:t>Advanced Electronics course requested </a:t>
            </a:r>
          </a:p>
          <a:p>
            <a:pPr marL="0" indent="0">
              <a:buFont typeface="Arial" charset="0"/>
              <a:buNone/>
              <a:defRPr/>
            </a:pPr>
            <a:r>
              <a:rPr lang="en-US" dirty="0" smtClean="0"/>
              <a:t>    by students to be offered as an elective.</a:t>
            </a:r>
          </a:p>
          <a:p>
            <a:pPr lvl="1">
              <a:defRPr/>
            </a:pPr>
            <a:r>
              <a:rPr lang="en-US" dirty="0" smtClean="0">
                <a:solidFill>
                  <a:srgbClr val="00B050"/>
                </a:solidFill>
              </a:rPr>
              <a:t>Would go beyond the current courses</a:t>
            </a:r>
          </a:p>
          <a:p>
            <a:pPr>
              <a:defRPr/>
            </a:pPr>
            <a:r>
              <a:rPr lang="en-US" dirty="0" smtClean="0"/>
              <a:t>Communications becomes an elective</a:t>
            </a:r>
          </a:p>
          <a:p>
            <a:pPr>
              <a:defRPr/>
            </a:pPr>
            <a:r>
              <a:rPr lang="en-US" dirty="0" smtClean="0"/>
              <a:t>Fundamentals of Electromagnetics available earlier than the current electromagnetics.</a:t>
            </a:r>
          </a:p>
          <a:p>
            <a:pPr lvl="1">
              <a:defRPr/>
            </a:pPr>
            <a:r>
              <a:rPr lang="en-US" dirty="0" smtClean="0">
                <a:solidFill>
                  <a:srgbClr val="00B050"/>
                </a:solidFill>
              </a:rPr>
              <a:t>Easier to take electromagnetics electives</a:t>
            </a:r>
          </a:p>
          <a:p>
            <a:pPr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Enabling Robotics</a:t>
            </a:r>
            <a:endParaRPr lang="en-US" dirty="0"/>
          </a:p>
        </p:txBody>
      </p:sp>
      <p:pic>
        <p:nvPicPr>
          <p:cNvPr id="30726" name="Picture 6" descr="https://encrypted-tbn0.gstatic.com/images?q=tbn:ANd9GcQoORpjS1onsOmPaHgdBFvJYugHtSIPbTHbErus7n4u4fDSfoF71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0"/>
            <a:ext cx="3373394" cy="2286000"/>
          </a:xfrm>
          <a:prstGeom prst="rect">
            <a:avLst/>
          </a:prstGeom>
          <a:noFill/>
        </p:spPr>
      </p:pic>
      <p:pic>
        <p:nvPicPr>
          <p:cNvPr id="30728" name="Picture 8" descr="https://encrypted-tbn3.gstatic.com/images?q=tbn:ANd9GcTbWLHsxkTVssFPd3xosTKc3pATGlQTwrsoY1gxBjAc-Qii_f3hF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91840" y="5105400"/>
            <a:ext cx="2633687" cy="1752600"/>
          </a:xfrm>
          <a:prstGeom prst="rect">
            <a:avLst/>
          </a:prstGeom>
          <a:noFill/>
        </p:spPr>
      </p:pic>
      <p:pic>
        <p:nvPicPr>
          <p:cNvPr id="30730" name="Picture 10" descr="https://encrypted-tbn2.gstatic.com/images?q=tbn:ANd9GcT0ewTol3DsknQnqWmu6trVrb8Ve9tI-zT9j5gdiskomI8ms2R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3435" y="2308"/>
            <a:ext cx="2255930" cy="2359891"/>
          </a:xfrm>
          <a:prstGeom prst="rect">
            <a:avLst/>
          </a:prstGeom>
          <a:noFill/>
        </p:spPr>
      </p:pic>
      <p:pic>
        <p:nvPicPr>
          <p:cNvPr id="30734" name="Picture 14" descr="http://oswegocountytoday.com/wp-content/uploads/2012/10/electrical-computer-engineering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" y="5311520"/>
            <a:ext cx="2514600" cy="1546479"/>
          </a:xfrm>
          <a:prstGeom prst="rect">
            <a:avLst/>
          </a:prstGeom>
          <a:noFill/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1000" y="-4618"/>
            <a:ext cx="32512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84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Class </a:t>
            </a:r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05000"/>
            <a:ext cx="7772400" cy="45720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To introduce ECE students to many of the fundamental concepts in Computer </a:t>
            </a:r>
            <a:r>
              <a:rPr lang="en-US" dirty="0" smtClean="0"/>
              <a:t>Engineering</a:t>
            </a:r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To become familiar with </a:t>
            </a:r>
            <a:r>
              <a:rPr lang="en-US" dirty="0" smtClean="0"/>
              <a:t>Linux </a:t>
            </a:r>
            <a:r>
              <a:rPr lang="en-US" dirty="0"/>
              <a:t>and embedded </a:t>
            </a:r>
            <a:r>
              <a:rPr lang="en-US" dirty="0" smtClean="0"/>
              <a:t>programming</a:t>
            </a:r>
            <a:endParaRPr lang="en-US" dirty="0"/>
          </a:p>
          <a:p>
            <a:r>
              <a:rPr lang="en-US" dirty="0" smtClean="0"/>
              <a:t>To </a:t>
            </a:r>
            <a:r>
              <a:rPr lang="en-US" dirty="0"/>
              <a:t>introduce students to digital design </a:t>
            </a:r>
            <a:r>
              <a:rPr lang="en-US" dirty="0" smtClean="0"/>
              <a:t>principles</a:t>
            </a:r>
            <a:endParaRPr lang="en-US" dirty="0"/>
          </a:p>
          <a:p>
            <a:r>
              <a:rPr lang="en-US" dirty="0" smtClean="0"/>
              <a:t>To </a:t>
            </a:r>
            <a:r>
              <a:rPr lang="en-US" dirty="0"/>
              <a:t>acquire </a:t>
            </a:r>
            <a:r>
              <a:rPr lang="en-US" dirty="0" smtClean="0"/>
              <a:t>knowledge </a:t>
            </a:r>
            <a:r>
              <a:rPr lang="en-US" dirty="0"/>
              <a:t>of embedded system </a:t>
            </a:r>
            <a:r>
              <a:rPr lang="en-US" dirty="0" smtClean="0"/>
              <a:t>design</a:t>
            </a:r>
            <a:endParaRPr lang="en-US" dirty="0"/>
          </a:p>
          <a:p>
            <a:r>
              <a:rPr lang="en-US" dirty="0" smtClean="0"/>
              <a:t>To </a:t>
            </a:r>
            <a:r>
              <a:rPr lang="en-US" dirty="0"/>
              <a:t>be exposed to wireless networking and robotic </a:t>
            </a:r>
            <a:r>
              <a:rPr lang="en-US" dirty="0" smtClean="0"/>
              <a:t>control</a:t>
            </a:r>
          </a:p>
          <a:p>
            <a:r>
              <a:rPr lang="en-US" dirty="0" smtClean="0"/>
              <a:t> </a:t>
            </a:r>
            <a:r>
              <a:rPr lang="en-US" dirty="0"/>
              <a:t>To develop an appreciation for the software/hardware </a:t>
            </a:r>
            <a:r>
              <a:rPr lang="en-US" dirty="0" smtClean="0"/>
              <a:t>interface</a:t>
            </a:r>
            <a:endParaRPr lang="en-US" dirty="0"/>
          </a:p>
          <a:p>
            <a:endParaRPr lang="en-US" dirty="0"/>
          </a:p>
        </p:txBody>
      </p:sp>
      <p:pic>
        <p:nvPicPr>
          <p:cNvPr id="26626" name="Picture 2" descr="https://encrypted-tbn1.gstatic.com/images?q=tbn:ANd9GcSbGzBPrjz5tyV7YqcMS2_6jFSy6jsq08WDxzLt7RphjcjdnGC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76200"/>
            <a:ext cx="1981200" cy="143336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94959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Schedule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Now:  Final documentation for COE, UUCC</a:t>
            </a:r>
          </a:p>
          <a:p>
            <a:pPr lvl="1"/>
            <a:r>
              <a:rPr lang="en-US" dirty="0" smtClean="0"/>
              <a:t>New course form, curriculum description</a:t>
            </a:r>
          </a:p>
          <a:p>
            <a:r>
              <a:rPr lang="en-US" dirty="0" smtClean="0"/>
              <a:t>Now:  Offer second pilot of Biomedical Circuits and Signals</a:t>
            </a:r>
          </a:p>
          <a:p>
            <a:r>
              <a:rPr lang="en-US" dirty="0" smtClean="0"/>
              <a:t>Spring:  Offer pilot of Enabling Robotics</a:t>
            </a:r>
          </a:p>
          <a:p>
            <a:r>
              <a:rPr lang="en-US" dirty="0" smtClean="0"/>
              <a:t>Fall 14:  Launch new curriculum with the two sophomore courses.</a:t>
            </a:r>
          </a:p>
          <a:p>
            <a:r>
              <a:rPr lang="en-US" dirty="0" smtClean="0"/>
              <a:t>Spring 15: Begin offering the new fundamentals courses.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12064"/>
            <a:ext cx="8382000" cy="914400"/>
          </a:xfrm>
        </p:spPr>
        <p:txBody>
          <a:bodyPr/>
          <a:lstStyle/>
          <a:p>
            <a:r>
              <a:rPr lang="en-US" dirty="0" smtClean="0"/>
              <a:t>Laboratory</a:t>
            </a:r>
            <a:r>
              <a:rPr lang="en-US" dirty="0"/>
              <a:t> </a:t>
            </a:r>
            <a:r>
              <a:rPr lang="en-US" dirty="0" smtClean="0"/>
              <a:t>- Enabling Robotics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7772400" cy="4572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Project Goal: Communicate with an autonomous robotic arm to carry out a set of tasks to help those with physical disabilities</a:t>
            </a:r>
          </a:p>
          <a:p>
            <a:r>
              <a:rPr lang="en-US" dirty="0" smtClean="0"/>
              <a:t>Project 1: Enable the controller board  to receive and decode commands from the data glove transmitter</a:t>
            </a:r>
          </a:p>
          <a:p>
            <a:r>
              <a:rPr lang="en-US" dirty="0" smtClean="0"/>
              <a:t>Project 2: Design hardware/software control to serve as the brain of the robotic arm</a:t>
            </a:r>
          </a:p>
          <a:p>
            <a:r>
              <a:rPr lang="en-US" dirty="0" smtClean="0"/>
              <a:t>Project 3 and 4: Develop robot control programs that run on the </a:t>
            </a:r>
            <a:r>
              <a:rPr lang="en-US" dirty="0" err="1" smtClean="0"/>
              <a:t>ZedBoard</a:t>
            </a:r>
            <a:r>
              <a:rPr lang="en-US" dirty="0" smtClean="0"/>
              <a:t> platform and carry out a set of tasks, in response to the transmitted command</a:t>
            </a:r>
          </a:p>
          <a:p>
            <a:r>
              <a:rPr lang="en-US" dirty="0" smtClean="0"/>
              <a:t>Project 5: Enhance the “brain” to remember past actions to allow for obstruction avoidance</a:t>
            </a:r>
            <a:endParaRPr lang="en-US" dirty="0"/>
          </a:p>
        </p:txBody>
      </p:sp>
      <p:pic>
        <p:nvPicPr>
          <p:cNvPr id="18444" name="Picture 12" descr="http://icdn1.digitaltrends.com/image/beartek-gloves-650x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1" y="5786436"/>
            <a:ext cx="1905000" cy="1071563"/>
          </a:xfrm>
          <a:prstGeom prst="rect">
            <a:avLst/>
          </a:prstGeom>
          <a:noFill/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2400" y="5603358"/>
            <a:ext cx="1672856" cy="125464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67600" y="5477041"/>
            <a:ext cx="1653309" cy="141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274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914400"/>
          </a:xfrm>
        </p:spPr>
        <p:txBody>
          <a:bodyPr/>
          <a:lstStyle/>
          <a:p>
            <a:r>
              <a:rPr lang="en-US" dirty="0" smtClean="0"/>
              <a:t>Course – Enabling Robotics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4572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Laboratory Equipment</a:t>
            </a:r>
          </a:p>
          <a:p>
            <a:pPr lvl="1"/>
            <a:r>
              <a:rPr lang="en-US" dirty="0" err="1" smtClean="0"/>
              <a:t>Haptic</a:t>
            </a:r>
            <a:r>
              <a:rPr lang="en-US" dirty="0" smtClean="0"/>
              <a:t> Transmitter</a:t>
            </a:r>
          </a:p>
          <a:p>
            <a:pPr lvl="2"/>
            <a:r>
              <a:rPr lang="en-US" dirty="0" smtClean="0"/>
              <a:t>5DT Data glove</a:t>
            </a:r>
          </a:p>
          <a:p>
            <a:pPr lvl="2"/>
            <a:r>
              <a:rPr lang="en-US" dirty="0" err="1" smtClean="0"/>
              <a:t>Cyberglove</a:t>
            </a:r>
            <a:endParaRPr lang="en-US" dirty="0" smtClean="0"/>
          </a:p>
          <a:p>
            <a:pPr lvl="1"/>
            <a:r>
              <a:rPr lang="en-US" dirty="0" smtClean="0"/>
              <a:t>Robot brain</a:t>
            </a:r>
          </a:p>
          <a:p>
            <a:pPr lvl="2"/>
            <a:r>
              <a:rPr lang="en-US" dirty="0" err="1" smtClean="0"/>
              <a:t>ZedBoard</a:t>
            </a:r>
            <a:endParaRPr lang="en-US" dirty="0" smtClean="0"/>
          </a:p>
          <a:p>
            <a:pPr lvl="3"/>
            <a:r>
              <a:rPr lang="en-US" dirty="0" smtClean="0"/>
              <a:t>ARM CPU </a:t>
            </a:r>
          </a:p>
          <a:p>
            <a:pPr lvl="3"/>
            <a:r>
              <a:rPr lang="en-US" dirty="0" smtClean="0"/>
              <a:t>Linux</a:t>
            </a:r>
          </a:p>
          <a:p>
            <a:pPr lvl="3"/>
            <a:r>
              <a:rPr lang="en-US" dirty="0" smtClean="0"/>
              <a:t>Xilinx FPGA</a:t>
            </a:r>
          </a:p>
          <a:p>
            <a:pPr lvl="1"/>
            <a:r>
              <a:rPr lang="en-US" dirty="0" smtClean="0"/>
              <a:t>Robotic Arm Kit - many choices</a:t>
            </a:r>
          </a:p>
          <a:p>
            <a:pPr lvl="2"/>
            <a:r>
              <a:rPr lang="en-US" dirty="0" err="1" smtClean="0"/>
              <a:t>Crustcrawler</a:t>
            </a:r>
            <a:r>
              <a:rPr lang="en-US" dirty="0" smtClean="0"/>
              <a:t> Model SG5</a:t>
            </a:r>
          </a:p>
          <a:p>
            <a:pPr lvl="2"/>
            <a:r>
              <a:rPr lang="en-US" dirty="0" smtClean="0"/>
              <a:t>5 </a:t>
            </a:r>
            <a:r>
              <a:rPr lang="en-US" dirty="0" err="1" smtClean="0"/>
              <a:t>HiTec</a:t>
            </a:r>
            <a:r>
              <a:rPr lang="en-US" dirty="0" smtClean="0"/>
              <a:t> </a:t>
            </a:r>
            <a:r>
              <a:rPr lang="en-US" dirty="0" err="1" smtClean="0"/>
              <a:t>Serv</a:t>
            </a:r>
            <a:r>
              <a:rPr lang="en-US" dirty="0" smtClean="0"/>
              <a:t> s</a:t>
            </a:r>
            <a:endParaRPr lang="en-US" dirty="0"/>
          </a:p>
        </p:txBody>
      </p:sp>
      <p:pic>
        <p:nvPicPr>
          <p:cNvPr id="6153" name="Picture 9" descr="5DT Data Glove Ultra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952500"/>
            <a:ext cx="2590800" cy="1943100"/>
          </a:xfrm>
          <a:prstGeom prst="rect">
            <a:avLst/>
          </a:prstGeom>
          <a:noFill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3200" y="5105400"/>
            <a:ext cx="2590800" cy="19431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83473" y="2895600"/>
            <a:ext cx="2560527" cy="2195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558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– Enabling Robotics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9200"/>
            <a:ext cx="7772400" cy="4572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Learning outcomes:</a:t>
            </a:r>
          </a:p>
          <a:p>
            <a:pPr lvl="1"/>
            <a:r>
              <a:rPr lang="en-US" dirty="0" smtClean="0"/>
              <a:t>Students should understand how wireless devices communicate</a:t>
            </a:r>
          </a:p>
          <a:p>
            <a:pPr lvl="1"/>
            <a:r>
              <a:rPr lang="en-US" dirty="0" smtClean="0"/>
              <a:t>Students should understand the basics of combinational and sequential logic design</a:t>
            </a:r>
          </a:p>
          <a:p>
            <a:pPr lvl="1"/>
            <a:r>
              <a:rPr lang="en-US" dirty="0" smtClean="0"/>
              <a:t>Students should have an appreciation for algorithm design</a:t>
            </a:r>
          </a:p>
          <a:p>
            <a:pPr lvl="1"/>
            <a:r>
              <a:rPr lang="en-US" dirty="0" smtClean="0"/>
              <a:t>Students should develop strong skills in C/C++ programming</a:t>
            </a:r>
          </a:p>
          <a:p>
            <a:pPr lvl="1"/>
            <a:r>
              <a:rPr lang="en-US" dirty="0" smtClean="0"/>
              <a:t>Students should gain an appreciation for simulation, debugging and documentation</a:t>
            </a:r>
            <a:endParaRPr lang="en-US" dirty="0"/>
          </a:p>
        </p:txBody>
      </p:sp>
      <p:pic>
        <p:nvPicPr>
          <p:cNvPr id="4098" name="Picture 2" descr="https://encrypted-tbn2.gstatic.com/images?q=tbn:ANd9GcSM7sSqu5XD0ZA1CoeECaZ16-HlrXjnMWwxwfKqOuVfsagi_fVc6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5910204"/>
            <a:ext cx="1981200" cy="947796"/>
          </a:xfrm>
          <a:prstGeom prst="rect">
            <a:avLst/>
          </a:prstGeom>
          <a:noFill/>
        </p:spPr>
      </p:pic>
      <p:pic>
        <p:nvPicPr>
          <p:cNvPr id="4100" name="Picture 4" descr="https://encrypted-tbn0.gstatic.com/images?q=tbn:ANd9GcS9uEcjb3IWzwUH63VyXSIgVoLtNE1S_Cw0S-pZY6FNSHNV0Dox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760524"/>
            <a:ext cx="2133600" cy="1097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65276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– Enabling Robotics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77724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Curricular coverage:</a:t>
            </a:r>
          </a:p>
          <a:p>
            <a:pPr lvl="1"/>
            <a:r>
              <a:rPr lang="en-US" dirty="0" smtClean="0"/>
              <a:t>C/C++ programming</a:t>
            </a:r>
          </a:p>
          <a:p>
            <a:pPr lvl="1"/>
            <a:r>
              <a:rPr lang="en-US" dirty="0" smtClean="0"/>
              <a:t>Operating systems</a:t>
            </a:r>
          </a:p>
          <a:p>
            <a:pPr lvl="1"/>
            <a:r>
              <a:rPr lang="en-US" dirty="0" smtClean="0"/>
              <a:t>Digital logic fundaments</a:t>
            </a:r>
          </a:p>
          <a:p>
            <a:pPr lvl="1"/>
            <a:r>
              <a:rPr lang="en-US" dirty="0" smtClean="0"/>
              <a:t>Programmable logic</a:t>
            </a:r>
          </a:p>
          <a:p>
            <a:pPr lvl="1"/>
            <a:r>
              <a:rPr lang="en-US" dirty="0" smtClean="0"/>
              <a:t>Simple </a:t>
            </a:r>
            <a:r>
              <a:rPr lang="en-US" dirty="0"/>
              <a:t>a</a:t>
            </a:r>
            <a:r>
              <a:rPr lang="en-US" dirty="0" smtClean="0"/>
              <a:t>lgorithms</a:t>
            </a:r>
          </a:p>
          <a:p>
            <a:pPr lvl="1"/>
            <a:r>
              <a:rPr lang="en-US" dirty="0" smtClean="0"/>
              <a:t>Simulation</a:t>
            </a:r>
          </a:p>
          <a:p>
            <a:pPr lvl="1"/>
            <a:r>
              <a:rPr lang="en-US" dirty="0" smtClean="0"/>
              <a:t>Wireless communication</a:t>
            </a:r>
            <a:endParaRPr lang="en-US" dirty="0"/>
          </a:p>
        </p:txBody>
      </p:sp>
      <p:pic>
        <p:nvPicPr>
          <p:cNvPr id="2050" name="Picture 2" descr="https://encrypted-tbn0.gstatic.com/images?q=tbn:ANd9GcSvKYPU73v7LX5ebjIxKElZ5-qOJFxsTZlfp4rabUdsKEZVIss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2667000"/>
            <a:ext cx="2428875" cy="1885950"/>
          </a:xfrm>
          <a:prstGeom prst="rect">
            <a:avLst/>
          </a:prstGeom>
          <a:noFill/>
        </p:spPr>
      </p:pic>
      <p:pic>
        <p:nvPicPr>
          <p:cNvPr id="2052" name="Picture 4" descr="https://encrypted-tbn2.gstatic.com/images?q=tbn:ANd9GcR1KSac_x74ci6YVR4fGBmeLROT0nh82PC-F90lbE12AeDaxaODN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5638799"/>
            <a:ext cx="3762375" cy="12192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89613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r>
              <a:rPr lang="en-US" sz="4000" smtClean="0"/>
              <a:t>Background/Broad Motivation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036638"/>
            <a:ext cx="8229600" cy="4983162"/>
          </a:xfrm>
        </p:spPr>
        <p:txBody>
          <a:bodyPr/>
          <a:lstStyle/>
          <a:p>
            <a:r>
              <a:rPr lang="en-US" sz="2800" smtClean="0"/>
              <a:t>Students want flexibility/global opportunities.</a:t>
            </a:r>
          </a:p>
          <a:p>
            <a:pPr lvl="1"/>
            <a:r>
              <a:rPr lang="en-US" sz="2400" smtClean="0"/>
              <a:t>Study abroad.</a:t>
            </a:r>
          </a:p>
          <a:p>
            <a:pPr lvl="1"/>
            <a:r>
              <a:rPr lang="en-US" sz="2400" smtClean="0"/>
              <a:t>Alternative semesters of research or service learning.</a:t>
            </a:r>
          </a:p>
          <a:p>
            <a:r>
              <a:rPr lang="en-US" sz="2800" smtClean="0"/>
              <a:t>Engineers are far more interdisciplinary.</a:t>
            </a:r>
          </a:p>
          <a:p>
            <a:pPr lvl="1"/>
            <a:r>
              <a:rPr lang="en-US" sz="2400" smtClean="0"/>
              <a:t>Interdisciplinary/Combine with other disciplines - minors.</a:t>
            </a:r>
          </a:p>
          <a:p>
            <a:pPr lvl="1"/>
            <a:r>
              <a:rPr lang="en-US" sz="2400" smtClean="0"/>
              <a:t>Other disciplines study engineering – minors.</a:t>
            </a:r>
          </a:p>
          <a:p>
            <a:pPr lvl="1"/>
            <a:r>
              <a:rPr lang="en-US" sz="2400" smtClean="0"/>
              <a:t>Transition to </a:t>
            </a:r>
            <a:r>
              <a:rPr lang="en-US" sz="2400" u="sng" smtClean="0"/>
              <a:t>learn how to learn</a:t>
            </a:r>
            <a:r>
              <a:rPr lang="en-US" sz="2400" smtClean="0"/>
              <a:t> balanced with a particular </a:t>
            </a:r>
            <a:r>
              <a:rPr lang="en-US" sz="2400" u="sng" smtClean="0"/>
              <a:t>body of knowledge</a:t>
            </a:r>
            <a:r>
              <a:rPr lang="en-US" sz="2400" smtClean="0"/>
              <a:t>.</a:t>
            </a:r>
          </a:p>
          <a:p>
            <a:r>
              <a:rPr lang="en-US" sz="2800" smtClean="0"/>
              <a:t>ECE as a discipline is broader than ever.</a:t>
            </a:r>
          </a:p>
          <a:p>
            <a:r>
              <a:rPr lang="en-US" sz="2800" smtClean="0"/>
              <a:t>(Sources:  NAE, Association of American Universities, Al Soyster, Provost Director, Other Writers, Students, Faculty, Other Curricula.  See USC Web Site.)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3"/>
          <p:cNvSpPr>
            <a:spLocks noGrp="1"/>
          </p:cNvSpPr>
          <p:nvPr>
            <p:ph idx="1"/>
          </p:nvPr>
        </p:nvSpPr>
        <p:spPr>
          <a:xfrm>
            <a:off x="304800" y="1219200"/>
            <a:ext cx="8686800" cy="54864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Sophomore students understand connections among a broad range of Electrical and Computer Engineering concepts.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000" dirty="0" smtClean="0"/>
              <a:t>Provide early, integrated courses with labs to motivate students, make connections within </a:t>
            </a:r>
            <a:r>
              <a:rPr lang="en-US" sz="2000" dirty="0" smtClean="0"/>
              <a:t>ECE (ECE knowledge and faculty/students), </a:t>
            </a:r>
            <a:r>
              <a:rPr lang="en-US" sz="2000" dirty="0" smtClean="0"/>
              <a:t>help students choose area of focus, and improve coop preparation.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000" dirty="0" smtClean="0"/>
              <a:t>Provide </a:t>
            </a:r>
            <a:r>
              <a:rPr lang="en-US" sz="2000" dirty="0" smtClean="0"/>
              <a:t>breadth to the EE and CE curricula.</a:t>
            </a:r>
          </a:p>
          <a:p>
            <a:pPr eaLnBrk="1" hangingPunct="1"/>
            <a:r>
              <a:rPr lang="en-US" sz="2400" dirty="0" smtClean="0"/>
              <a:t>Offer  flexibility, including options for alternative semester or summer experiences.  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000" dirty="0" smtClean="0"/>
              <a:t>Students can tailor program to interests more easily. 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000" dirty="0" smtClean="0"/>
              <a:t>Semester abroad or Dialogue or research or other.</a:t>
            </a:r>
          </a:p>
          <a:p>
            <a:pPr eaLnBrk="1" hangingPunct="1"/>
            <a:r>
              <a:rPr lang="en-US" sz="2400" dirty="0" smtClean="0"/>
              <a:t>Build a curriculum that can be modified easily in the future. </a:t>
            </a:r>
          </a:p>
          <a:p>
            <a:pPr eaLnBrk="1" hangingPunct="1"/>
            <a:r>
              <a:rPr lang="en-US" sz="2400" dirty="0" smtClean="0"/>
              <a:t>Reduce # of credits.  </a:t>
            </a:r>
          </a:p>
        </p:txBody>
      </p:sp>
      <p:sp>
        <p:nvSpPr>
          <p:cNvPr id="6147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eaLnBrk="1" hangingPunct="1"/>
            <a:r>
              <a:rPr lang="en-US" sz="4000" smtClean="0"/>
              <a:t>Some Goals of the Revised Curriculum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smtClean="0"/>
              <a:t>Best Practices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US" dirty="0" smtClean="0"/>
              <a:t>Active Learning</a:t>
            </a:r>
          </a:p>
          <a:p>
            <a:pPr lvl="1"/>
            <a:r>
              <a:rPr lang="en-US" dirty="0" smtClean="0"/>
              <a:t>Labs</a:t>
            </a:r>
          </a:p>
          <a:p>
            <a:pPr lvl="1"/>
            <a:r>
              <a:rPr lang="en-US" dirty="0" smtClean="0"/>
              <a:t>Move traditional labs toward research-based discovery</a:t>
            </a:r>
          </a:p>
          <a:p>
            <a:pPr lvl="1"/>
            <a:r>
              <a:rPr lang="en-US" dirty="0" smtClean="0"/>
              <a:t>Alternative </a:t>
            </a:r>
            <a:r>
              <a:rPr lang="en-US" dirty="0" smtClean="0"/>
              <a:t>course structures</a:t>
            </a:r>
          </a:p>
          <a:p>
            <a:pPr lvl="1"/>
            <a:r>
              <a:rPr lang="en-US" dirty="0" smtClean="0"/>
              <a:t>Introduce the “essence of engineering” </a:t>
            </a:r>
            <a:r>
              <a:rPr lang="en-US" dirty="0" smtClean="0"/>
              <a:t>early</a:t>
            </a:r>
          </a:p>
          <a:p>
            <a:pPr lvl="1"/>
            <a:r>
              <a:rPr lang="en-US" dirty="0" smtClean="0"/>
              <a:t>Classroom settings</a:t>
            </a:r>
            <a:endParaRPr lang="en-US" dirty="0" smtClean="0"/>
          </a:p>
          <a:p>
            <a:r>
              <a:rPr lang="en-US" sz="1800" dirty="0" smtClean="0"/>
              <a:t>Presidents Council of Advisors on Science and </a:t>
            </a:r>
            <a:r>
              <a:rPr lang="en-US" sz="1800" dirty="0" err="1" smtClean="0"/>
              <a:t>Techlology</a:t>
            </a:r>
            <a:r>
              <a:rPr lang="en-US" sz="1800" dirty="0" smtClean="0"/>
              <a:t> (PCAST): Engage to Excel (2012)</a:t>
            </a:r>
          </a:p>
          <a:p>
            <a:r>
              <a:rPr lang="en-US" sz="1800" dirty="0" smtClean="0"/>
              <a:t>Discipline-Based Education Research: Understanding and Improving Learning in Undergraduate Science and Engineering, National Research Council, (2012)</a:t>
            </a:r>
          </a:p>
          <a:p>
            <a:r>
              <a:rPr lang="en-US" sz="1800" dirty="0" smtClean="0"/>
              <a:t>National </a:t>
            </a:r>
            <a:r>
              <a:rPr lang="en-US" sz="1800" dirty="0" err="1" smtClean="0"/>
              <a:t>Acadamey</a:t>
            </a:r>
            <a:r>
              <a:rPr lang="en-US" sz="1800" dirty="0" smtClean="0"/>
              <a:t> of Engineering Reports, Educating the Engineer of 2020: Adapting Engineering Education to the New Century (2005)</a:t>
            </a:r>
          </a:p>
          <a:p>
            <a:r>
              <a:rPr lang="en-US" sz="1800" dirty="0" smtClean="0"/>
              <a:t>Transformation Is Possible If a University Really Cares. Science, April 19, 2013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en-US" sz="3600" smtClean="0"/>
              <a:t>Current Curricular Structure, BSCE</a:t>
            </a:r>
          </a:p>
        </p:txBody>
      </p:sp>
      <p:sp>
        <p:nvSpPr>
          <p:cNvPr id="5" name="Rectangle 4"/>
          <p:cNvSpPr/>
          <p:nvPr/>
        </p:nvSpPr>
        <p:spPr>
          <a:xfrm>
            <a:off x="2895600" y="4960938"/>
            <a:ext cx="381000" cy="373062"/>
          </a:xfrm>
          <a:prstGeom prst="rect">
            <a:avLst/>
          </a:prstGeom>
          <a:solidFill>
            <a:srgbClr val="0012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352800" y="4960938"/>
            <a:ext cx="381000" cy="373062"/>
          </a:xfrm>
          <a:prstGeom prst="rect">
            <a:avLst/>
          </a:prstGeom>
          <a:solidFill>
            <a:srgbClr val="0012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553200" y="4953000"/>
            <a:ext cx="381000" cy="381000"/>
          </a:xfrm>
          <a:prstGeom prst="rect">
            <a:avLst/>
          </a:prstGeom>
          <a:solidFill>
            <a:srgbClr val="0012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22" name="TextBox 13"/>
          <p:cNvSpPr txBox="1">
            <a:spLocks noChangeArrowheads="1"/>
          </p:cNvSpPr>
          <p:nvPr/>
        </p:nvSpPr>
        <p:spPr bwMode="auto">
          <a:xfrm>
            <a:off x="533400" y="4960938"/>
            <a:ext cx="1784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Calibri" pitchFamily="34" charset="0"/>
              </a:rPr>
              <a:t>Arts, Hum., S.S.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096000" y="4953000"/>
            <a:ext cx="381000" cy="381000"/>
          </a:xfrm>
          <a:prstGeom prst="rect">
            <a:avLst/>
          </a:prstGeom>
          <a:solidFill>
            <a:srgbClr val="0012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24" name="TextBox 15"/>
          <p:cNvSpPr txBox="1">
            <a:spLocks noChangeArrowheads="1"/>
          </p:cNvSpPr>
          <p:nvPr/>
        </p:nvSpPr>
        <p:spPr bwMode="auto">
          <a:xfrm>
            <a:off x="7019925" y="4953000"/>
            <a:ext cx="9540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Calibri" pitchFamily="34" charset="0"/>
              </a:rPr>
              <a:t>Writing</a:t>
            </a:r>
          </a:p>
        </p:txBody>
      </p:sp>
      <p:sp>
        <p:nvSpPr>
          <p:cNvPr id="9225" name="TextBox 16"/>
          <p:cNvSpPr txBox="1">
            <a:spLocks noChangeArrowheads="1"/>
          </p:cNvSpPr>
          <p:nvPr/>
        </p:nvSpPr>
        <p:spPr bwMode="auto">
          <a:xfrm>
            <a:off x="533400" y="4351338"/>
            <a:ext cx="9715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Calibri" pitchFamily="34" charset="0"/>
              </a:rPr>
              <a:t>Science</a:t>
            </a:r>
          </a:p>
        </p:txBody>
      </p:sp>
      <p:sp>
        <p:nvSpPr>
          <p:cNvPr id="9226" name="TextBox 17"/>
          <p:cNvSpPr txBox="1">
            <a:spLocks noChangeArrowheads="1"/>
          </p:cNvSpPr>
          <p:nvPr/>
        </p:nvSpPr>
        <p:spPr bwMode="auto">
          <a:xfrm>
            <a:off x="533400" y="3741738"/>
            <a:ext cx="1719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Calibri" pitchFamily="34" charset="0"/>
              </a:rPr>
              <a:t>Freshman Eng.</a:t>
            </a:r>
          </a:p>
        </p:txBody>
      </p:sp>
      <p:sp>
        <p:nvSpPr>
          <p:cNvPr id="9227" name="TextBox 18"/>
          <p:cNvSpPr txBox="1">
            <a:spLocks noChangeArrowheads="1"/>
          </p:cNvSpPr>
          <p:nvPr/>
        </p:nvSpPr>
        <p:spPr bwMode="auto">
          <a:xfrm>
            <a:off x="533400" y="3132138"/>
            <a:ext cx="9890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Calibri" pitchFamily="34" charset="0"/>
              </a:rPr>
              <a:t>CE Core</a:t>
            </a:r>
          </a:p>
        </p:txBody>
      </p:sp>
      <p:sp>
        <p:nvSpPr>
          <p:cNvPr id="9228" name="TextBox 19"/>
          <p:cNvSpPr txBox="1">
            <a:spLocks noChangeArrowheads="1"/>
          </p:cNvSpPr>
          <p:nvPr/>
        </p:nvSpPr>
        <p:spPr bwMode="auto">
          <a:xfrm>
            <a:off x="7019925" y="4343400"/>
            <a:ext cx="746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Calibri" pitchFamily="34" charset="0"/>
              </a:rPr>
              <a:t>Math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95600" y="4351338"/>
            <a:ext cx="381000" cy="381000"/>
          </a:xfrm>
          <a:prstGeom prst="rect">
            <a:avLst/>
          </a:prstGeom>
          <a:solidFill>
            <a:srgbClr val="0012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352800" y="4351338"/>
            <a:ext cx="381000" cy="381000"/>
          </a:xfrm>
          <a:prstGeom prst="rect">
            <a:avLst/>
          </a:prstGeom>
          <a:solidFill>
            <a:srgbClr val="0012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096000" y="4343400"/>
            <a:ext cx="381000" cy="381000"/>
          </a:xfrm>
          <a:prstGeom prst="rect">
            <a:avLst/>
          </a:prstGeom>
          <a:solidFill>
            <a:srgbClr val="0012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181600" y="4343400"/>
            <a:ext cx="381000" cy="381000"/>
          </a:xfrm>
          <a:prstGeom prst="rect">
            <a:avLst/>
          </a:prstGeom>
          <a:solidFill>
            <a:srgbClr val="0012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553200" y="4343400"/>
            <a:ext cx="381000" cy="381000"/>
          </a:xfrm>
          <a:prstGeom prst="rect">
            <a:avLst/>
          </a:prstGeom>
          <a:solidFill>
            <a:srgbClr val="0012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5638800" y="4343400"/>
            <a:ext cx="381000" cy="381000"/>
          </a:xfrm>
          <a:prstGeom prst="rect">
            <a:avLst/>
          </a:prstGeom>
          <a:solidFill>
            <a:srgbClr val="0012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810000" y="4351338"/>
            <a:ext cx="381000" cy="381000"/>
          </a:xfrm>
          <a:prstGeom prst="rect">
            <a:avLst/>
          </a:prstGeom>
          <a:solidFill>
            <a:srgbClr val="0012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352800" y="3741738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2895600" y="3741738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267200" y="2514600"/>
            <a:ext cx="381000" cy="381000"/>
          </a:xfrm>
          <a:prstGeom prst="rect">
            <a:avLst/>
          </a:prstGeom>
          <a:solidFill>
            <a:srgbClr val="6BF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895600" y="3132138"/>
            <a:ext cx="381000" cy="381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352800" y="3132138"/>
            <a:ext cx="381000" cy="381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3810000" y="3132138"/>
            <a:ext cx="381000" cy="381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267200" y="3132138"/>
            <a:ext cx="381000" cy="381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724400" y="3132138"/>
            <a:ext cx="381000" cy="381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5181600" y="3132138"/>
            <a:ext cx="381000" cy="381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5638800" y="3132138"/>
            <a:ext cx="381000" cy="381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2895600" y="2514600"/>
            <a:ext cx="381000" cy="381000"/>
          </a:xfrm>
          <a:prstGeom prst="rect">
            <a:avLst/>
          </a:prstGeom>
          <a:solidFill>
            <a:srgbClr val="6BF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3352800" y="2514600"/>
            <a:ext cx="381000" cy="381000"/>
          </a:xfrm>
          <a:prstGeom prst="rect">
            <a:avLst/>
          </a:prstGeom>
          <a:solidFill>
            <a:srgbClr val="6BF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3810000" y="2514600"/>
            <a:ext cx="381000" cy="381000"/>
          </a:xfrm>
          <a:prstGeom prst="rect">
            <a:avLst/>
          </a:prstGeom>
          <a:solidFill>
            <a:srgbClr val="6BF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6553200" y="2514600"/>
            <a:ext cx="381000" cy="381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4724400" y="2514600"/>
            <a:ext cx="381000" cy="381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5181600" y="2514600"/>
            <a:ext cx="381000" cy="381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5638800" y="2514600"/>
            <a:ext cx="381000" cy="381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6096000" y="2514600"/>
            <a:ext cx="381000" cy="381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2895600" y="1912938"/>
            <a:ext cx="381000" cy="381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3352800" y="1912938"/>
            <a:ext cx="381000" cy="381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56" name="TextBox 48"/>
          <p:cNvSpPr txBox="1">
            <a:spLocks noChangeArrowheads="1"/>
          </p:cNvSpPr>
          <p:nvPr/>
        </p:nvSpPr>
        <p:spPr bwMode="auto">
          <a:xfrm>
            <a:off x="533400" y="2514600"/>
            <a:ext cx="2009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Calibri" pitchFamily="34" charset="0"/>
              </a:rPr>
              <a:t>CE Tech. Electives</a:t>
            </a:r>
          </a:p>
        </p:txBody>
      </p:sp>
      <p:sp>
        <p:nvSpPr>
          <p:cNvPr id="9257" name="TextBox 49"/>
          <p:cNvSpPr txBox="1">
            <a:spLocks noChangeArrowheads="1"/>
          </p:cNvSpPr>
          <p:nvPr/>
        </p:nvSpPr>
        <p:spPr bwMode="auto">
          <a:xfrm>
            <a:off x="6932613" y="2514600"/>
            <a:ext cx="1971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Calibri" pitchFamily="34" charset="0"/>
              </a:rPr>
              <a:t>General Electives</a:t>
            </a:r>
          </a:p>
        </p:txBody>
      </p:sp>
      <p:sp>
        <p:nvSpPr>
          <p:cNvPr id="9258" name="TextBox 50"/>
          <p:cNvSpPr txBox="1">
            <a:spLocks noChangeArrowheads="1"/>
          </p:cNvSpPr>
          <p:nvPr/>
        </p:nvSpPr>
        <p:spPr bwMode="auto">
          <a:xfrm>
            <a:off x="533400" y="1909763"/>
            <a:ext cx="11572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Calibri" pitchFamily="34" charset="0"/>
              </a:rPr>
              <a:t>Capstone</a:t>
            </a:r>
          </a:p>
        </p:txBody>
      </p:sp>
      <p:sp>
        <p:nvSpPr>
          <p:cNvPr id="9259" name="TextBox 54"/>
          <p:cNvSpPr txBox="1">
            <a:spLocks noChangeArrowheads="1"/>
          </p:cNvSpPr>
          <p:nvPr/>
        </p:nvSpPr>
        <p:spPr bwMode="auto">
          <a:xfrm>
            <a:off x="685800" y="5791200"/>
            <a:ext cx="5591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32 four-credit courses + 10 one-credit extras = 138 credits</a:t>
            </a:r>
          </a:p>
        </p:txBody>
      </p:sp>
      <p:sp>
        <p:nvSpPr>
          <p:cNvPr id="52" name="Rectangle 51"/>
          <p:cNvSpPr/>
          <p:nvPr/>
        </p:nvSpPr>
        <p:spPr>
          <a:xfrm>
            <a:off x="4724400" y="4343400"/>
            <a:ext cx="381000" cy="381000"/>
          </a:xfrm>
          <a:prstGeom prst="rect">
            <a:avLst/>
          </a:prstGeom>
          <a:solidFill>
            <a:srgbClr val="0012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en-US" sz="3600" smtClean="0"/>
              <a:t>New Curricular Structure, BSEE and BSCE</a:t>
            </a:r>
          </a:p>
        </p:txBody>
      </p:sp>
      <p:sp>
        <p:nvSpPr>
          <p:cNvPr id="5" name="Rectangle 4"/>
          <p:cNvSpPr/>
          <p:nvPr/>
        </p:nvSpPr>
        <p:spPr>
          <a:xfrm>
            <a:off x="2895600" y="4960938"/>
            <a:ext cx="381000" cy="373062"/>
          </a:xfrm>
          <a:prstGeom prst="rect">
            <a:avLst/>
          </a:prstGeom>
          <a:solidFill>
            <a:srgbClr val="0012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352800" y="4960938"/>
            <a:ext cx="381000" cy="373062"/>
          </a:xfrm>
          <a:prstGeom prst="rect">
            <a:avLst/>
          </a:prstGeom>
          <a:solidFill>
            <a:srgbClr val="0012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810000" y="4351338"/>
            <a:ext cx="381000" cy="381000"/>
          </a:xfrm>
          <a:prstGeom prst="rect">
            <a:avLst/>
          </a:prstGeom>
          <a:solidFill>
            <a:srgbClr val="0012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46" name="TextBox 13"/>
          <p:cNvSpPr txBox="1">
            <a:spLocks noChangeArrowheads="1"/>
          </p:cNvSpPr>
          <p:nvPr/>
        </p:nvSpPr>
        <p:spPr bwMode="auto">
          <a:xfrm>
            <a:off x="533400" y="4960938"/>
            <a:ext cx="1784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Calibri" pitchFamily="34" charset="0"/>
              </a:rPr>
              <a:t>Arts, Hum., S.S.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53200" y="4953000"/>
            <a:ext cx="381000" cy="381000"/>
          </a:xfrm>
          <a:prstGeom prst="rect">
            <a:avLst/>
          </a:prstGeom>
          <a:solidFill>
            <a:srgbClr val="0012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48" name="TextBox 15"/>
          <p:cNvSpPr txBox="1">
            <a:spLocks noChangeArrowheads="1"/>
          </p:cNvSpPr>
          <p:nvPr/>
        </p:nvSpPr>
        <p:spPr bwMode="auto">
          <a:xfrm>
            <a:off x="7019925" y="4953000"/>
            <a:ext cx="9540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Calibri" pitchFamily="34" charset="0"/>
              </a:rPr>
              <a:t>Writing</a:t>
            </a:r>
          </a:p>
        </p:txBody>
      </p:sp>
      <p:sp>
        <p:nvSpPr>
          <p:cNvPr id="10249" name="TextBox 16"/>
          <p:cNvSpPr txBox="1">
            <a:spLocks noChangeArrowheads="1"/>
          </p:cNvSpPr>
          <p:nvPr/>
        </p:nvSpPr>
        <p:spPr bwMode="auto">
          <a:xfrm>
            <a:off x="533400" y="4351338"/>
            <a:ext cx="9715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Calibri" pitchFamily="34" charset="0"/>
              </a:rPr>
              <a:t>Science</a:t>
            </a:r>
          </a:p>
        </p:txBody>
      </p:sp>
      <p:sp>
        <p:nvSpPr>
          <p:cNvPr id="10250" name="TextBox 17"/>
          <p:cNvSpPr txBox="1">
            <a:spLocks noChangeArrowheads="1"/>
          </p:cNvSpPr>
          <p:nvPr/>
        </p:nvSpPr>
        <p:spPr bwMode="auto">
          <a:xfrm>
            <a:off x="533400" y="3741738"/>
            <a:ext cx="1719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Calibri" pitchFamily="34" charset="0"/>
              </a:rPr>
              <a:t>Freshman Eng.</a:t>
            </a:r>
          </a:p>
        </p:txBody>
      </p:sp>
      <p:sp>
        <p:nvSpPr>
          <p:cNvPr id="10251" name="TextBox 18"/>
          <p:cNvSpPr txBox="1">
            <a:spLocks noChangeArrowheads="1"/>
          </p:cNvSpPr>
          <p:nvPr/>
        </p:nvSpPr>
        <p:spPr bwMode="auto">
          <a:xfrm>
            <a:off x="533400" y="2971800"/>
            <a:ext cx="19256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Calibri" pitchFamily="34" charset="0"/>
              </a:rPr>
              <a:t>ECE Broad Intro. </a:t>
            </a:r>
          </a:p>
          <a:p>
            <a:pPr eaLnBrk="1" hangingPunct="1"/>
            <a:r>
              <a:rPr lang="en-US" sz="2000">
                <a:latin typeface="Calibri" pitchFamily="34" charset="0"/>
              </a:rPr>
              <a:t>+ EE or CE core.</a:t>
            </a:r>
          </a:p>
        </p:txBody>
      </p:sp>
      <p:sp>
        <p:nvSpPr>
          <p:cNvPr id="10252" name="TextBox 19"/>
          <p:cNvSpPr txBox="1">
            <a:spLocks noChangeArrowheads="1"/>
          </p:cNvSpPr>
          <p:nvPr/>
        </p:nvSpPr>
        <p:spPr bwMode="auto">
          <a:xfrm>
            <a:off x="7019925" y="4343400"/>
            <a:ext cx="746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Calibri" pitchFamily="34" charset="0"/>
              </a:rPr>
              <a:t>Math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95600" y="4351338"/>
            <a:ext cx="381000" cy="381000"/>
          </a:xfrm>
          <a:prstGeom prst="rect">
            <a:avLst/>
          </a:prstGeom>
          <a:solidFill>
            <a:srgbClr val="0012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352800" y="4351338"/>
            <a:ext cx="381000" cy="381000"/>
          </a:xfrm>
          <a:prstGeom prst="rect">
            <a:avLst/>
          </a:prstGeom>
          <a:solidFill>
            <a:srgbClr val="0012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638800" y="4343400"/>
            <a:ext cx="381000" cy="381000"/>
          </a:xfrm>
          <a:prstGeom prst="rect">
            <a:avLst/>
          </a:prstGeom>
          <a:solidFill>
            <a:srgbClr val="0012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096000" y="4343400"/>
            <a:ext cx="381000" cy="381000"/>
          </a:xfrm>
          <a:prstGeom prst="rect">
            <a:avLst/>
          </a:prstGeom>
          <a:solidFill>
            <a:srgbClr val="0012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553200" y="4343400"/>
            <a:ext cx="381000" cy="381000"/>
          </a:xfrm>
          <a:prstGeom prst="rect">
            <a:avLst/>
          </a:prstGeom>
          <a:solidFill>
            <a:srgbClr val="0012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5181600" y="4343400"/>
            <a:ext cx="381000" cy="381000"/>
          </a:xfrm>
          <a:prstGeom prst="rect">
            <a:avLst/>
          </a:prstGeom>
          <a:solidFill>
            <a:srgbClr val="0012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6096000" y="4953000"/>
            <a:ext cx="381000" cy="381000"/>
          </a:xfrm>
          <a:prstGeom prst="rect">
            <a:avLst/>
          </a:prstGeom>
          <a:solidFill>
            <a:srgbClr val="0012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352800" y="3741738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2895600" y="3741738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724400" y="4343400"/>
            <a:ext cx="381000" cy="381000"/>
          </a:xfrm>
          <a:prstGeom prst="rect">
            <a:avLst/>
          </a:prstGeom>
          <a:solidFill>
            <a:srgbClr val="0012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895600" y="3132138"/>
            <a:ext cx="381000" cy="38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352800" y="3132138"/>
            <a:ext cx="381000" cy="38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267200" y="3132138"/>
            <a:ext cx="381000" cy="381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724400" y="3132138"/>
            <a:ext cx="381000" cy="381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5181600" y="3132138"/>
            <a:ext cx="381000" cy="381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3810000" y="2514600"/>
            <a:ext cx="381000" cy="381000"/>
          </a:xfrm>
          <a:prstGeom prst="rect">
            <a:avLst/>
          </a:prstGeom>
          <a:solidFill>
            <a:srgbClr val="6BF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2895600" y="2514600"/>
            <a:ext cx="381000" cy="381000"/>
          </a:xfrm>
          <a:prstGeom prst="rect">
            <a:avLst/>
          </a:prstGeom>
          <a:solidFill>
            <a:srgbClr val="6BF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3352800" y="2514600"/>
            <a:ext cx="381000" cy="381000"/>
          </a:xfrm>
          <a:prstGeom prst="rect">
            <a:avLst/>
          </a:prstGeom>
          <a:solidFill>
            <a:srgbClr val="6BF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5638800" y="3132138"/>
            <a:ext cx="381000" cy="381000"/>
          </a:xfrm>
          <a:prstGeom prst="rect">
            <a:avLst/>
          </a:prstGeom>
          <a:solidFill>
            <a:srgbClr val="A3B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6553200" y="2514600"/>
            <a:ext cx="381000" cy="381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4724400" y="2514600"/>
            <a:ext cx="381000" cy="381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5181600" y="2514600"/>
            <a:ext cx="381000" cy="381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5638800" y="2514600"/>
            <a:ext cx="381000" cy="381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6096000" y="2514600"/>
            <a:ext cx="381000" cy="381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77" name="TextBox 49"/>
          <p:cNvSpPr txBox="1">
            <a:spLocks noChangeArrowheads="1"/>
          </p:cNvSpPr>
          <p:nvPr/>
        </p:nvSpPr>
        <p:spPr bwMode="auto">
          <a:xfrm>
            <a:off x="6934200" y="2514600"/>
            <a:ext cx="1971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Calibri" pitchFamily="34" charset="0"/>
              </a:rPr>
              <a:t>General Electives</a:t>
            </a:r>
          </a:p>
        </p:txBody>
      </p:sp>
      <p:sp>
        <p:nvSpPr>
          <p:cNvPr id="10278" name="TextBox 54"/>
          <p:cNvSpPr txBox="1">
            <a:spLocks noChangeArrowheads="1"/>
          </p:cNvSpPr>
          <p:nvPr/>
        </p:nvSpPr>
        <p:spPr bwMode="auto">
          <a:xfrm>
            <a:off x="685800" y="5791200"/>
            <a:ext cx="54425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latin typeface="Calibri" pitchFamily="34" charset="0"/>
              </a:rPr>
              <a:t>31 four-credit courses + 7</a:t>
            </a:r>
            <a:r>
              <a:rPr lang="en-US" dirty="0" smtClean="0">
                <a:latin typeface="Calibri" pitchFamily="34" charset="0"/>
              </a:rPr>
              <a:t> one</a:t>
            </a:r>
            <a:r>
              <a:rPr lang="en-US" dirty="0">
                <a:latin typeface="Calibri" pitchFamily="34" charset="0"/>
              </a:rPr>
              <a:t>-credit extras = </a:t>
            </a:r>
            <a:r>
              <a:rPr lang="en-US" dirty="0" smtClean="0">
                <a:latin typeface="Calibri" pitchFamily="34" charset="0"/>
              </a:rPr>
              <a:t>131credits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10279" name="TextBox 51"/>
          <p:cNvSpPr txBox="1">
            <a:spLocks noChangeArrowheads="1"/>
          </p:cNvSpPr>
          <p:nvPr/>
        </p:nvSpPr>
        <p:spPr bwMode="auto">
          <a:xfrm>
            <a:off x="534988" y="2514600"/>
            <a:ext cx="2009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Calibri" pitchFamily="34" charset="0"/>
              </a:rPr>
              <a:t>CE Tech. Electives</a:t>
            </a:r>
          </a:p>
        </p:txBody>
      </p:sp>
      <p:sp>
        <p:nvSpPr>
          <p:cNvPr id="55" name="Rectangle 54"/>
          <p:cNvSpPr/>
          <p:nvPr/>
        </p:nvSpPr>
        <p:spPr>
          <a:xfrm>
            <a:off x="4267200" y="2514600"/>
            <a:ext cx="381000" cy="381000"/>
          </a:xfrm>
          <a:prstGeom prst="rect">
            <a:avLst/>
          </a:prstGeom>
          <a:solidFill>
            <a:srgbClr val="6BF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2895600" y="1912938"/>
            <a:ext cx="381000" cy="381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352800" y="1912938"/>
            <a:ext cx="381000" cy="381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3" name="TextBox 50"/>
          <p:cNvSpPr txBox="1">
            <a:spLocks noChangeArrowheads="1"/>
          </p:cNvSpPr>
          <p:nvPr/>
        </p:nvSpPr>
        <p:spPr bwMode="auto">
          <a:xfrm>
            <a:off x="533400" y="1909763"/>
            <a:ext cx="11572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Calibri" pitchFamily="34" charset="0"/>
              </a:rPr>
              <a:t>Capstone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4838"/>
          </a:xfrm>
        </p:spPr>
        <p:txBody>
          <a:bodyPr/>
          <a:lstStyle/>
          <a:p>
            <a:pPr eaLnBrk="1" hangingPunct="1"/>
            <a:r>
              <a:rPr lang="en-US" sz="3200" dirty="0" smtClean="0"/>
              <a:t>New BS in EE/CE/ECE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124200" y="6334125"/>
            <a:ext cx="1219200" cy="457200"/>
          </a:xfrm>
          <a:prstGeom prst="roundRect">
            <a:avLst/>
          </a:prstGeom>
          <a:solidFill>
            <a:srgbClr val="9C5BCD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</a:rPr>
              <a:t>Freshman Engineering 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029200" y="6334125"/>
            <a:ext cx="1219200" cy="457200"/>
          </a:xfrm>
          <a:prstGeom prst="roundRect">
            <a:avLst/>
          </a:prstGeom>
          <a:solidFill>
            <a:srgbClr val="9C5BCD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</a:rPr>
              <a:t>Freshman Engineering II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819400" y="5710238"/>
            <a:ext cx="1828800" cy="528637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</a:rPr>
              <a:t>ECE Broad Intro. I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</a:rPr>
              <a:t>Biomedical </a:t>
            </a:r>
            <a:r>
              <a:rPr lang="en-US" sz="1100" dirty="0">
                <a:solidFill>
                  <a:schemeClr val="tx1"/>
                </a:solidFill>
              </a:rPr>
              <a:t>Circuits and Signals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800600" y="5710238"/>
            <a:ext cx="1828800" cy="528637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</a:rPr>
              <a:t>ECE Broad Intro. II  Enabling Robotics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219200" y="5053013"/>
            <a:ext cx="1219200" cy="557212"/>
          </a:xfrm>
          <a:prstGeom prst="roundRect">
            <a:avLst/>
          </a:prstGeom>
          <a:solidFill>
            <a:srgbClr val="32EE48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EE Fundamentals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of Electromagnetics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514600" y="5053013"/>
            <a:ext cx="1219200" cy="557212"/>
          </a:xfrm>
          <a:prstGeom prst="roundRect">
            <a:avLst/>
          </a:prstGeom>
          <a:solidFill>
            <a:srgbClr val="32EE48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EE Fundamentals of Electronics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810000" y="5053013"/>
            <a:ext cx="1219200" cy="557212"/>
          </a:xfrm>
          <a:prstGeom prst="roundRect">
            <a:avLst/>
          </a:prstGeom>
          <a:solidFill>
            <a:srgbClr val="32EE48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EE Fundamentals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of Linear Systems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105400" y="5053013"/>
            <a:ext cx="1219200" cy="557212"/>
          </a:xfrm>
          <a:prstGeom prst="roundRect">
            <a:avLst/>
          </a:prstGeom>
          <a:solidFill>
            <a:srgbClr val="32EE48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CE Fundamentals Dig. Logic  Comp. Organization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0" y="5053013"/>
            <a:ext cx="1219200" cy="557212"/>
          </a:xfrm>
          <a:prstGeom prst="roundRect">
            <a:avLst/>
          </a:prstGeom>
          <a:solidFill>
            <a:srgbClr val="32EE48"/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CE Fundamentals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of Networks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696200" y="5053013"/>
            <a:ext cx="1295400" cy="557212"/>
          </a:xfrm>
          <a:prstGeom prst="roundRect">
            <a:avLst/>
          </a:prstGeom>
          <a:solidFill>
            <a:srgbClr val="32EE48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CE Fundamentals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of Engineering Algorithms</a:t>
            </a:r>
          </a:p>
        </p:txBody>
      </p:sp>
      <p:sp>
        <p:nvSpPr>
          <p:cNvPr id="11277" name="TextBox 14"/>
          <p:cNvSpPr txBox="1">
            <a:spLocks noChangeArrowheads="1"/>
          </p:cNvSpPr>
          <p:nvPr/>
        </p:nvSpPr>
        <p:spPr bwMode="auto">
          <a:xfrm>
            <a:off x="152400" y="6396038"/>
            <a:ext cx="1219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b="1">
                <a:latin typeface="Calibri" pitchFamily="34" charset="0"/>
              </a:rPr>
              <a:t>2 Freshman Engineering</a:t>
            </a:r>
          </a:p>
        </p:txBody>
      </p:sp>
      <p:sp>
        <p:nvSpPr>
          <p:cNvPr id="11278" name="TextBox 15"/>
          <p:cNvSpPr txBox="1">
            <a:spLocks noChangeArrowheads="1"/>
          </p:cNvSpPr>
          <p:nvPr/>
        </p:nvSpPr>
        <p:spPr bwMode="auto">
          <a:xfrm>
            <a:off x="152400" y="5678488"/>
            <a:ext cx="10668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b="1">
                <a:latin typeface="Calibri" pitchFamily="34" charset="0"/>
              </a:rPr>
              <a:t>2 Broad Introductory Sophomore</a:t>
            </a:r>
          </a:p>
        </p:txBody>
      </p:sp>
      <p:sp>
        <p:nvSpPr>
          <p:cNvPr id="11279" name="TextBox 16"/>
          <p:cNvSpPr txBox="1">
            <a:spLocks noChangeArrowheads="1"/>
          </p:cNvSpPr>
          <p:nvPr/>
        </p:nvSpPr>
        <p:spPr bwMode="auto">
          <a:xfrm>
            <a:off x="76200" y="5019675"/>
            <a:ext cx="1143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b="1">
                <a:latin typeface="Calibri" pitchFamily="34" charset="0"/>
              </a:rPr>
              <a:t>3EE + 1CE or</a:t>
            </a:r>
          </a:p>
          <a:p>
            <a:pPr eaLnBrk="1" hangingPunct="1"/>
            <a:r>
              <a:rPr lang="en-US" sz="1200" b="1">
                <a:latin typeface="Calibri" pitchFamily="34" charset="0"/>
              </a:rPr>
              <a:t>3CE + 1EE Fundamentals</a:t>
            </a:r>
          </a:p>
        </p:txBody>
      </p:sp>
      <p:sp>
        <p:nvSpPr>
          <p:cNvPr id="11280" name="TextBox 17"/>
          <p:cNvSpPr txBox="1">
            <a:spLocks noChangeArrowheads="1"/>
          </p:cNvSpPr>
          <p:nvPr/>
        </p:nvSpPr>
        <p:spPr bwMode="auto">
          <a:xfrm>
            <a:off x="134938" y="3124200"/>
            <a:ext cx="106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b="1">
                <a:latin typeface="Calibri" pitchFamily="34" charset="0"/>
              </a:rPr>
              <a:t>4 Technical Electives</a:t>
            </a:r>
          </a:p>
        </p:txBody>
      </p:sp>
      <p:sp>
        <p:nvSpPr>
          <p:cNvPr id="11281" name="TextBox 19"/>
          <p:cNvSpPr txBox="1">
            <a:spLocks noChangeArrowheads="1"/>
          </p:cNvSpPr>
          <p:nvPr/>
        </p:nvSpPr>
        <p:spPr bwMode="auto">
          <a:xfrm>
            <a:off x="152400" y="633413"/>
            <a:ext cx="1066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b="1">
                <a:latin typeface="Calibri" pitchFamily="34" charset="0"/>
              </a:rPr>
              <a:t>2 Capstone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1219200" y="604838"/>
            <a:ext cx="1219200" cy="457200"/>
          </a:xfrm>
          <a:prstGeom prst="round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Capstone I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2514600" y="604838"/>
            <a:ext cx="1219200" cy="457200"/>
          </a:xfrm>
          <a:prstGeom prst="round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Capstone II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1219200" y="4419600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Optics for Engineers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2514600" y="3886200"/>
            <a:ext cx="1219200" cy="457200"/>
          </a:xfrm>
          <a:prstGeom prst="roundRect">
            <a:avLst/>
          </a:prstGeom>
          <a:solidFill>
            <a:srgbClr val="D9B1D4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Electronic Design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5105400" y="3886200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Digital Signal Processing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7696200" y="4419600"/>
            <a:ext cx="1219200" cy="457200"/>
          </a:xfrm>
          <a:prstGeom prst="roundRect">
            <a:avLst/>
          </a:prstGeom>
          <a:solidFill>
            <a:srgbClr val="E1AAA9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Optimization Methods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696200" y="3886200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Software Engineering I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6400800" y="4419600"/>
            <a:ext cx="1219200" cy="457200"/>
          </a:xfrm>
          <a:prstGeom prst="roundRect">
            <a:avLst/>
          </a:prstGeom>
          <a:solidFill>
            <a:srgbClr val="E1AAA9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Computer Architecture 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400800" y="3886200"/>
            <a:ext cx="1219200" cy="457200"/>
          </a:xfrm>
          <a:prstGeom prst="roundRect">
            <a:avLst/>
          </a:prstGeom>
          <a:solidFill>
            <a:srgbClr val="E1AAA9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Microprocessor Based Design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5105400" y="4419600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Image Processing and Pattern Recognition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3810000" y="3886200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Wireless Communications Circuits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3810000" y="4419600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Communications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2514600" y="4419600"/>
            <a:ext cx="1219200" cy="457200"/>
          </a:xfrm>
          <a:prstGeom prst="roundRect">
            <a:avLst/>
          </a:prstGeom>
          <a:solidFill>
            <a:srgbClr val="E1AAA9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Electronics II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1219200" y="3887788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Electronic Materials</a:t>
            </a:r>
          </a:p>
        </p:txBody>
      </p:sp>
      <p:sp>
        <p:nvSpPr>
          <p:cNvPr id="11296" name="TextBox 17"/>
          <p:cNvSpPr txBox="1">
            <a:spLocks noChangeArrowheads="1"/>
          </p:cNvSpPr>
          <p:nvPr/>
        </p:nvSpPr>
        <p:spPr bwMode="auto">
          <a:xfrm>
            <a:off x="152400" y="1138238"/>
            <a:ext cx="1066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b="1">
                <a:latin typeface="Calibri" pitchFamily="34" charset="0"/>
              </a:rPr>
              <a:t>5 General Electives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1219200" y="1143000"/>
            <a:ext cx="1219200" cy="457200"/>
          </a:xfrm>
          <a:prstGeom prst="roundRect">
            <a:avLst/>
          </a:prstGeom>
          <a:solidFill>
            <a:srgbClr val="00B0F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EE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2514600" y="1143000"/>
            <a:ext cx="1219200" cy="457200"/>
          </a:xfrm>
          <a:prstGeom prst="roundRect">
            <a:avLst/>
          </a:prstGeom>
          <a:solidFill>
            <a:srgbClr val="00B0F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CE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3810000" y="1143000"/>
            <a:ext cx="1219200" cy="457200"/>
          </a:xfrm>
          <a:prstGeom prst="roundRect">
            <a:avLst/>
          </a:prstGeom>
          <a:solidFill>
            <a:srgbClr val="00B0F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Other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5407025" y="685800"/>
            <a:ext cx="3206750" cy="84296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200" b="1" dirty="0">
                <a:solidFill>
                  <a:schemeClr val="tx1"/>
                </a:solidFill>
              </a:rPr>
              <a:t>EEs take at least 2 EE technical electives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200" b="1" dirty="0">
                <a:solidFill>
                  <a:schemeClr val="tx1"/>
                </a:solidFill>
              </a:rPr>
              <a:t>CEs take at least 2 CE technical electives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200" b="1" dirty="0">
                <a:solidFill>
                  <a:schemeClr val="tx1"/>
                </a:solidFill>
              </a:rPr>
              <a:t>ECEs take at least 2 CE and 2 EE electives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200" b="1" dirty="0">
                <a:solidFill>
                  <a:schemeClr val="tx1"/>
                </a:solidFill>
              </a:rPr>
              <a:t>ECEs take all 6 fundamentals courses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2514600" y="3351213"/>
            <a:ext cx="1219200" cy="457200"/>
          </a:xfrm>
          <a:prstGeom prst="roundRect">
            <a:avLst/>
          </a:prstGeom>
          <a:solidFill>
            <a:srgbClr val="E1AAA9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Power Electronics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5105400" y="3351213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Classical Control Systems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7696200" y="3351213"/>
            <a:ext cx="1219200" cy="457200"/>
          </a:xfrm>
          <a:prstGeom prst="roundRect">
            <a:avLst/>
          </a:prstGeom>
          <a:solidFill>
            <a:srgbClr val="D9B1D4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Networks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6400800" y="3351213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High-Speed Digital Design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3810000" y="3351213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solidFill>
                  <a:schemeClr val="tx1"/>
                </a:solidFill>
              </a:rPr>
              <a:t>Wireless Personal Communications Systems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1219200" y="3352800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Microwave Circuits and Networks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2514600" y="2819400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Biomedical Electronics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5105400" y="2819400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Digital Control Systems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7696200" y="2819400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VLSI Design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6400800" y="2819400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Hardware Description Lang. Synthesis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3810000" y="2819400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Power Systems Analysis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1219200" y="2820988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Antennas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2514600" y="2284413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Semiconductor Device Theory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5105400" y="2284413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Biomedical Signal Processing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7696200" y="2284413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Parallel and Distributed Computing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6400800" y="2284413"/>
            <a:ext cx="1219200" cy="457200"/>
          </a:xfrm>
          <a:prstGeom prst="roundRect">
            <a:avLst/>
          </a:prstGeom>
          <a:solidFill>
            <a:srgbClr val="E1AAA9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Embedded System Design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3810000" y="2284413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Electric Drives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1219200" y="2286000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Subsurface Sensing and Imaging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2514600" y="1751013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Micro and Nano-Fabrication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5105400" y="1751013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Biomedical Optics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7696200" y="1751013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CAD for Deign and Test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6400800" y="1751013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Computer and Telecommunication Networks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3810000" y="1751013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Electrical Machines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1219200" y="1752600"/>
            <a:ext cx="12192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Numerical Methods and Comp. App.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r>
              <a:rPr lang="en-US" smtClean="0"/>
              <a:t>Biomedical Circuits and Signals</a:t>
            </a:r>
          </a:p>
        </p:txBody>
      </p:sp>
      <p:sp>
        <p:nvSpPr>
          <p:cNvPr id="12291" name="Content Placeholder 3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en-US" sz="2800" dirty="0" smtClean="0"/>
              <a:t>Covers a </a:t>
            </a:r>
            <a:r>
              <a:rPr lang="en-US" sz="2800" dirty="0" smtClean="0"/>
              <a:t>more </a:t>
            </a:r>
            <a:r>
              <a:rPr lang="en-US" sz="2800" dirty="0" smtClean="0"/>
              <a:t>than half of </a:t>
            </a:r>
            <a:r>
              <a:rPr lang="en-US" sz="2800" dirty="0" smtClean="0"/>
              <a:t>circuits</a:t>
            </a:r>
            <a:endParaRPr lang="en-US" sz="2800" dirty="0" smtClean="0"/>
          </a:p>
          <a:p>
            <a:pPr lvl="1"/>
            <a:r>
              <a:rPr lang="en-US" sz="2400" dirty="0" smtClean="0"/>
              <a:t>R, L, C, sources, </a:t>
            </a:r>
            <a:r>
              <a:rPr lang="en-US" sz="2400" dirty="0" err="1" smtClean="0"/>
              <a:t>Kirchoff’s</a:t>
            </a:r>
            <a:r>
              <a:rPr lang="en-US" sz="2400" dirty="0" smtClean="0"/>
              <a:t> Laws</a:t>
            </a:r>
          </a:p>
          <a:p>
            <a:pPr lvl="1"/>
            <a:r>
              <a:rPr lang="en-US" sz="2400" dirty="0" err="1" smtClean="0"/>
              <a:t>Thevenin</a:t>
            </a:r>
            <a:r>
              <a:rPr lang="en-US" sz="2400" dirty="0" smtClean="0"/>
              <a:t> and Norton equivalent circuits</a:t>
            </a:r>
          </a:p>
          <a:p>
            <a:pPr lvl="1"/>
            <a:r>
              <a:rPr lang="en-US" sz="2400" dirty="0" smtClean="0"/>
              <a:t>Op-Amp Circuits</a:t>
            </a:r>
          </a:p>
          <a:p>
            <a:pPr lvl="1"/>
            <a:r>
              <a:rPr lang="en-US" sz="2400" dirty="0" err="1" smtClean="0"/>
              <a:t>Phasor</a:t>
            </a:r>
            <a:r>
              <a:rPr lang="en-US" sz="2400" dirty="0" smtClean="0"/>
              <a:t> Analysis, Filters, Transfer Function</a:t>
            </a:r>
          </a:p>
          <a:p>
            <a:r>
              <a:rPr lang="en-US" sz="2800" dirty="0" smtClean="0"/>
              <a:t>Covers Portions of Linear Systems</a:t>
            </a:r>
          </a:p>
          <a:p>
            <a:pPr lvl="1"/>
            <a:r>
              <a:rPr lang="en-US" sz="2400" dirty="0" smtClean="0"/>
              <a:t>LTI Systems, Convolution and Impulse Response</a:t>
            </a:r>
          </a:p>
          <a:p>
            <a:pPr lvl="1"/>
            <a:r>
              <a:rPr lang="en-US" sz="2400" dirty="0" smtClean="0"/>
              <a:t>CT and DT Fourier Transform</a:t>
            </a:r>
          </a:p>
          <a:p>
            <a:pPr lvl="1"/>
            <a:r>
              <a:rPr lang="en-US" sz="2400" dirty="0" smtClean="0"/>
              <a:t>Transfer Functions and Filters</a:t>
            </a:r>
          </a:p>
          <a:p>
            <a:pPr lvl="1"/>
            <a:r>
              <a:rPr lang="en-US" sz="2400" dirty="0" smtClean="0"/>
              <a:t>ADC</a:t>
            </a:r>
          </a:p>
          <a:p>
            <a:r>
              <a:rPr lang="en-US" sz="2800" dirty="0" smtClean="0"/>
              <a:t>Biological Component (2 classes)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/>
      <a:lstStyle>
        <a:defPPr>
          <a:spcBef>
            <a:spcPct val="20000"/>
          </a:spcBef>
          <a:buFont typeface="Arial" charset="0"/>
          <a:buNone/>
          <a:defRPr sz="2000">
            <a:solidFill>
              <a:srgbClr val="000000"/>
            </a:solidFill>
            <a:latin typeface="Calibri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8832</TotalTime>
  <Words>1959</Words>
  <Application>Microsoft Macintosh PowerPoint</Application>
  <PresentationFormat>On-screen Show (4:3)</PresentationFormat>
  <Paragraphs>339</Paragraphs>
  <Slides>23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Office Theme</vt:lpstr>
      <vt:lpstr>Metro</vt:lpstr>
      <vt:lpstr>New ECE Curriculum Summary</vt:lpstr>
      <vt:lpstr>Implementation Schedule</vt:lpstr>
      <vt:lpstr>Background/Broad Motivation</vt:lpstr>
      <vt:lpstr>Some Goals of the Revised Curriculum</vt:lpstr>
      <vt:lpstr>Best Practices</vt:lpstr>
      <vt:lpstr>Current Curricular Structure, BSCE</vt:lpstr>
      <vt:lpstr>New Curricular Structure, BSEE and BSCE</vt:lpstr>
      <vt:lpstr>New BS in EE/CE/ECE</vt:lpstr>
      <vt:lpstr>Biomedical Circuits and Signals</vt:lpstr>
      <vt:lpstr>Enabling Robotics  CE Broad Introductory Course</vt:lpstr>
      <vt:lpstr>PowerPoint Presentation</vt:lpstr>
      <vt:lpstr>PowerPoint Presentation</vt:lpstr>
      <vt:lpstr>PowerPoint Presentation</vt:lpstr>
      <vt:lpstr>CE Fundamentals Courses</vt:lpstr>
      <vt:lpstr>Consequences for Other CE Courses</vt:lpstr>
      <vt:lpstr>EE Fundamentals Courses</vt:lpstr>
      <vt:lpstr>Consequences for Other Courses, EE</vt:lpstr>
      <vt:lpstr>Enabling Robotics</vt:lpstr>
      <vt:lpstr>Class Objectives</vt:lpstr>
      <vt:lpstr>Laboratory - Enabling Robotics</vt:lpstr>
      <vt:lpstr>Course – Enabling Robotics</vt:lpstr>
      <vt:lpstr>Course – Enabling Robotics</vt:lpstr>
      <vt:lpstr>Course – Enabling Robotics</vt:lpstr>
    </vt:vector>
  </TitlesOfParts>
  <Company>NEU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Current Curriculum Structure, BSEE</dc:title>
  <dc:creator>NM</dc:creator>
  <cp:lastModifiedBy>Nick McGruer</cp:lastModifiedBy>
  <cp:revision>180</cp:revision>
  <dcterms:created xsi:type="dcterms:W3CDTF">2010-09-16T14:45:02Z</dcterms:created>
  <dcterms:modified xsi:type="dcterms:W3CDTF">2013-10-08T14:12:28Z</dcterms:modified>
</cp:coreProperties>
</file>