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8288000" cy="13716000"/>
  <p:notesSz cx="6858000" cy="9144000"/>
  <p:defaultTextStyle>
    <a:defPPr>
      <a:defRPr lang="en-US"/>
    </a:defPPr>
    <a:lvl1pPr marL="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FDF"/>
    <a:srgbClr val="CCFF66"/>
    <a:srgbClr val="CCFFCC"/>
    <a:srgbClr val="CC99FF"/>
    <a:srgbClr val="F67B00"/>
    <a:srgbClr val="CC6600"/>
    <a:srgbClr val="9C5ECA"/>
    <a:srgbClr val="AEB0FF"/>
    <a:srgbClr val="961AFF"/>
    <a:srgbClr val="3AEB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49" autoAdjust="0"/>
    <p:restoredTop sz="97436" autoAdjust="0"/>
  </p:normalViewPr>
  <p:slideViewPr>
    <p:cSldViewPr snapToGrid="0" snapToObjects="1">
      <p:cViewPr varScale="1">
        <p:scale>
          <a:sx n="95" d="100"/>
          <a:sy n="95" d="100"/>
        </p:scale>
        <p:origin x="-1002" y="-126"/>
      </p:cViewPr>
      <p:guideLst>
        <p:guide orient="horz" pos="432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0851"/>
            <a:ext cx="155448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47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8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1098550"/>
            <a:ext cx="82296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098550"/>
            <a:ext cx="243840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8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90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1"/>
            <a:ext cx="15544800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51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6400801"/>
            <a:ext cx="16306800" cy="18103850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440400" y="6400801"/>
            <a:ext cx="16306800" cy="18103850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6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0"/>
            <a:ext cx="8080376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1" y="3070226"/>
            <a:ext cx="808355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4349750"/>
            <a:ext cx="808355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1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31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546100"/>
            <a:ext cx="6016626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1"/>
            <a:ext cx="10223500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870201"/>
            <a:ext cx="6016626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96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84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200401"/>
            <a:ext cx="16459200" cy="9051926"/>
          </a:xfrm>
          <a:prstGeom prst="rect">
            <a:avLst/>
          </a:prstGeom>
        </p:spPr>
        <p:txBody>
          <a:bodyPr vert="horz" lIns="182880" tIns="91440" rIns="182880" bIns="914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2712701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8DA4E-E62D-4F4B-ADAE-5A2F7468FF2A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2712701"/>
            <a:ext cx="5791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2712701"/>
            <a:ext cx="42672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364E5-A575-D74A-BFCF-C7AE156AB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8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914400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Straight Arrow Connector 99"/>
          <p:cNvCxnSpPr>
            <a:stCxn id="24" idx="1"/>
            <a:endCxn id="7" idx="2"/>
          </p:cNvCxnSpPr>
          <p:nvPr/>
        </p:nvCxnSpPr>
        <p:spPr>
          <a:xfrm flipH="1" flipV="1">
            <a:off x="3055708" y="10265926"/>
            <a:ext cx="1514539" cy="20896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/>
        </p:nvSpPr>
        <p:spPr bwMode="auto">
          <a:xfrm>
            <a:off x="3828" y="0"/>
            <a:ext cx="4628856" cy="927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7" tIns="45708" rIns="91417" bIns="4570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086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174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26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347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5400" dirty="0" smtClean="0"/>
              <a:t>BS </a:t>
            </a:r>
            <a:r>
              <a:rPr lang="en-US" sz="5400" dirty="0"/>
              <a:t>in EE/CE/ECE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591180" y="11078475"/>
            <a:ext cx="1770832" cy="640232"/>
          </a:xfrm>
          <a:prstGeom prst="roundRect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Math </a:t>
            </a:r>
            <a:r>
              <a:rPr lang="en-US" sz="1800" dirty="0" smtClean="0">
                <a:solidFill>
                  <a:schemeClr val="tx1"/>
                </a:solidFill>
              </a:rPr>
              <a:t>2341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Lin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smtClean="0">
                <a:solidFill>
                  <a:schemeClr val="tx1"/>
                </a:solidFill>
              </a:rPr>
              <a:t>Alg. Dif. </a:t>
            </a:r>
            <a:r>
              <a:rPr lang="en-US" sz="1800" dirty="0">
                <a:solidFill>
                  <a:schemeClr val="tx1"/>
                </a:solidFill>
              </a:rPr>
              <a:t>Eq.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200678" y="12883253"/>
            <a:ext cx="1588069" cy="667440"/>
          </a:xfrm>
          <a:prstGeom prst="roundRect">
            <a:avLst/>
          </a:prstGeom>
          <a:solidFill>
            <a:srgbClr val="CC99FF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Freshman Eng. GE1111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087115" y="9385988"/>
            <a:ext cx="1937185" cy="879938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2530 Fundamentals of Electromagnetics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73985" y="9385988"/>
            <a:ext cx="1825910" cy="879938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2412 Fundamentals of Electronics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330167" y="9389626"/>
            <a:ext cx="1858681" cy="879938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2520 Fundamentals of </a:t>
            </a:r>
            <a:r>
              <a:rPr lang="en-US" sz="1800" dirty="0">
                <a:solidFill>
                  <a:schemeClr val="tx1"/>
                </a:solidFill>
              </a:rPr>
              <a:t>Linear Systems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1398437" y="9389626"/>
            <a:ext cx="2096507" cy="876300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2322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Fundamentals Dig. </a:t>
            </a:r>
            <a:r>
              <a:rPr lang="en-US" sz="1800" dirty="0">
                <a:solidFill>
                  <a:schemeClr val="tx1"/>
                </a:solidFill>
              </a:rPr>
              <a:t>Logic </a:t>
            </a:r>
            <a:r>
              <a:rPr lang="en-US" sz="1800" dirty="0" smtClean="0">
                <a:solidFill>
                  <a:schemeClr val="tx1"/>
                </a:solidFill>
              </a:rPr>
              <a:t>Comp. Org.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3791201" y="9402326"/>
            <a:ext cx="1906559" cy="879938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2560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Fundamentals of  Eng. Alg.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610926" y="619000"/>
            <a:ext cx="1361414" cy="872360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4790 </a:t>
            </a:r>
            <a:r>
              <a:rPr lang="en-US" sz="1800" dirty="0">
                <a:solidFill>
                  <a:schemeClr val="tx1"/>
                </a:solidFill>
              </a:rPr>
              <a:t>Capstone I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308585" y="619000"/>
            <a:ext cx="1409957" cy="872360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4792 </a:t>
            </a:r>
            <a:r>
              <a:rPr lang="en-US" sz="1800" dirty="0">
                <a:solidFill>
                  <a:schemeClr val="tx1"/>
                </a:solidFill>
              </a:rPr>
              <a:t>Capstone II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591180" y="12054155"/>
            <a:ext cx="1770832" cy="614225"/>
          </a:xfrm>
          <a:prstGeom prst="roundRect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Math </a:t>
            </a:r>
            <a:r>
              <a:rPr lang="en-US" sz="1800" dirty="0" smtClean="0">
                <a:solidFill>
                  <a:schemeClr val="tx1"/>
                </a:solidFill>
              </a:rPr>
              <a:t>1342 </a:t>
            </a:r>
            <a:r>
              <a:rPr lang="en-US" sz="1800" dirty="0">
                <a:solidFill>
                  <a:schemeClr val="tx1"/>
                </a:solidFill>
              </a:rPr>
              <a:t>Calculus 2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591180" y="12953586"/>
            <a:ext cx="1770832" cy="610014"/>
          </a:xfrm>
          <a:prstGeom prst="roundRect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Math </a:t>
            </a:r>
            <a:r>
              <a:rPr lang="en-US" sz="1800" dirty="0" smtClean="0">
                <a:solidFill>
                  <a:schemeClr val="tx1"/>
                </a:solidFill>
              </a:rPr>
              <a:t>1341 </a:t>
            </a:r>
            <a:r>
              <a:rPr lang="en-US" sz="1800" dirty="0">
                <a:solidFill>
                  <a:schemeClr val="tx1"/>
                </a:solidFill>
              </a:rPr>
              <a:t>Calculus 1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5620534" y="12914383"/>
            <a:ext cx="1588069" cy="636309"/>
          </a:xfrm>
          <a:prstGeom prst="roundRect">
            <a:avLst/>
          </a:prstGeom>
          <a:solidFill>
            <a:srgbClr val="CC99FF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Freshman Eng. GE1110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672956" y="12953586"/>
            <a:ext cx="1682316" cy="610014"/>
          </a:xfrm>
          <a:prstGeom prst="roundRect">
            <a:avLst/>
          </a:prstGeom>
          <a:solidFill>
            <a:srgbClr val="FFC000"/>
          </a:solidFill>
          <a:ln w="762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Math </a:t>
            </a:r>
            <a:r>
              <a:rPr lang="en-US" sz="1800" dirty="0" smtClean="0">
                <a:solidFill>
                  <a:schemeClr val="tx1"/>
                </a:solidFill>
              </a:rPr>
              <a:t>2310 </a:t>
            </a:r>
            <a:r>
              <a:rPr lang="en-US" sz="1800" dirty="0">
                <a:solidFill>
                  <a:schemeClr val="tx1"/>
                </a:solidFill>
              </a:rPr>
              <a:t>Discrete Math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551724" y="12914383"/>
            <a:ext cx="1499035" cy="636310"/>
          </a:xfrm>
          <a:prstGeom prst="roundRect">
            <a:avLst/>
          </a:prstGeom>
          <a:solidFill>
            <a:srgbClr val="AEB0FF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Physics 1151, Physics I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551724" y="11950983"/>
            <a:ext cx="1499035" cy="653177"/>
          </a:xfrm>
          <a:prstGeom prst="roundRect">
            <a:avLst/>
          </a:prstGeom>
          <a:solidFill>
            <a:srgbClr val="AEB0FF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Physics </a:t>
            </a:r>
            <a:r>
              <a:rPr lang="en-US" sz="1800" dirty="0" smtClean="0">
                <a:solidFill>
                  <a:schemeClr val="tx1"/>
                </a:solidFill>
              </a:rPr>
              <a:t>1155 </a:t>
            </a:r>
            <a:r>
              <a:rPr lang="en-US" sz="1800" dirty="0">
                <a:solidFill>
                  <a:schemeClr val="tx1"/>
                </a:solidFill>
              </a:rPr>
              <a:t>Physics 2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15569" y="12910423"/>
            <a:ext cx="1499035" cy="653177"/>
          </a:xfrm>
          <a:prstGeom prst="roundRect">
            <a:avLst/>
          </a:prstGeom>
          <a:solidFill>
            <a:srgbClr val="AEB0FF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Chemistry 1151, </a:t>
            </a:r>
            <a:r>
              <a:rPr lang="en-US" sz="1800" dirty="0" err="1">
                <a:solidFill>
                  <a:schemeClr val="tx1"/>
                </a:solidFill>
              </a:rPr>
              <a:t>Chem</a:t>
            </a:r>
            <a:r>
              <a:rPr lang="en-US" sz="1800" dirty="0">
                <a:solidFill>
                  <a:schemeClr val="tx1"/>
                </a:solidFill>
              </a:rPr>
              <a:t> I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5967684" y="9389626"/>
            <a:ext cx="1989847" cy="879938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2540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Fundamentals of Networks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9672956" y="12073456"/>
            <a:ext cx="1682316" cy="604973"/>
          </a:xfrm>
          <a:prstGeom prst="roundRect">
            <a:avLst/>
          </a:prstGeom>
          <a:solidFill>
            <a:srgbClr val="FFC000"/>
          </a:solidFill>
          <a:ln w="762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Math </a:t>
            </a:r>
            <a:r>
              <a:rPr lang="en-US" sz="1800" dirty="0" smtClean="0">
                <a:solidFill>
                  <a:schemeClr val="tx1"/>
                </a:solidFill>
              </a:rPr>
              <a:t>3081 </a:t>
            </a:r>
            <a:r>
              <a:rPr lang="en-US" sz="1800" dirty="0">
                <a:solidFill>
                  <a:schemeClr val="tx1"/>
                </a:solidFill>
              </a:rPr>
              <a:t>Probability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0247" y="12064203"/>
            <a:ext cx="1551311" cy="582731"/>
          </a:xfrm>
          <a:prstGeom prst="roundRect">
            <a:avLst/>
          </a:prstGeom>
          <a:solidFill>
            <a:srgbClr val="FFC0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Math </a:t>
            </a:r>
            <a:r>
              <a:rPr lang="en-US" sz="1800" dirty="0" smtClean="0">
                <a:solidFill>
                  <a:schemeClr val="tx1"/>
                </a:solidFill>
              </a:rPr>
              <a:t>2321 </a:t>
            </a:r>
            <a:r>
              <a:rPr lang="en-US" sz="1800" dirty="0">
                <a:solidFill>
                  <a:schemeClr val="tx1"/>
                </a:solidFill>
              </a:rPr>
              <a:t>Calculus 3</a:t>
            </a:r>
          </a:p>
        </p:txBody>
      </p:sp>
      <p:cxnSp>
        <p:nvCxnSpPr>
          <p:cNvPr id="26" name="Straight Arrow Connector 25"/>
          <p:cNvCxnSpPr>
            <a:stCxn id="15" idx="0"/>
            <a:endCxn id="14" idx="2"/>
          </p:cNvCxnSpPr>
          <p:nvPr/>
        </p:nvCxnSpPr>
        <p:spPr>
          <a:xfrm flipV="1">
            <a:off x="8476596" y="12668380"/>
            <a:ext cx="0" cy="2852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  <a:endCxn id="5" idx="2"/>
          </p:cNvCxnSpPr>
          <p:nvPr/>
        </p:nvCxnSpPr>
        <p:spPr>
          <a:xfrm flipV="1">
            <a:off x="8476596" y="11718707"/>
            <a:ext cx="0" cy="3354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1"/>
            <a:endCxn id="24" idx="3"/>
          </p:cNvCxnSpPr>
          <p:nvPr/>
        </p:nvCxnSpPr>
        <p:spPr>
          <a:xfrm flipH="1" flipV="1">
            <a:off x="6121558" y="12355569"/>
            <a:ext cx="1469622" cy="569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" idx="1"/>
            <a:endCxn id="23" idx="3"/>
          </p:cNvCxnSpPr>
          <p:nvPr/>
        </p:nvCxnSpPr>
        <p:spPr>
          <a:xfrm flipH="1" flipV="1">
            <a:off x="6121558" y="11392858"/>
            <a:ext cx="1469622" cy="573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5" idx="0"/>
            <a:endCxn id="9" idx="2"/>
          </p:cNvCxnSpPr>
          <p:nvPr/>
        </p:nvCxnSpPr>
        <p:spPr>
          <a:xfrm flipH="1" flipV="1">
            <a:off x="7259508" y="10269564"/>
            <a:ext cx="1217088" cy="80891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0" idx="0"/>
            <a:endCxn id="10" idx="2"/>
          </p:cNvCxnSpPr>
          <p:nvPr/>
        </p:nvCxnSpPr>
        <p:spPr>
          <a:xfrm flipH="1" flipV="1">
            <a:off x="12446691" y="10265926"/>
            <a:ext cx="1527834" cy="71929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0"/>
            <a:endCxn id="50" idx="2"/>
          </p:cNvCxnSpPr>
          <p:nvPr/>
        </p:nvCxnSpPr>
        <p:spPr>
          <a:xfrm flipH="1" flipV="1">
            <a:off x="13974525" y="11890772"/>
            <a:ext cx="20188" cy="99248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6" idx="0"/>
            <a:endCxn id="21" idx="2"/>
          </p:cNvCxnSpPr>
          <p:nvPr/>
        </p:nvCxnSpPr>
        <p:spPr>
          <a:xfrm flipV="1">
            <a:off x="13994713" y="10269564"/>
            <a:ext cx="2967895" cy="261368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0"/>
            <a:endCxn id="19" idx="2"/>
          </p:cNvCxnSpPr>
          <p:nvPr/>
        </p:nvCxnSpPr>
        <p:spPr>
          <a:xfrm flipV="1">
            <a:off x="3301242" y="12604160"/>
            <a:ext cx="0" cy="31022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" idx="0"/>
            <a:endCxn id="25" idx="2"/>
          </p:cNvCxnSpPr>
          <p:nvPr/>
        </p:nvCxnSpPr>
        <p:spPr>
          <a:xfrm flipV="1">
            <a:off x="8476596" y="7504913"/>
            <a:ext cx="674555" cy="35735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50" idx="0"/>
            <a:endCxn id="11" idx="2"/>
          </p:cNvCxnSpPr>
          <p:nvPr/>
        </p:nvCxnSpPr>
        <p:spPr>
          <a:xfrm flipV="1">
            <a:off x="13974525" y="10282264"/>
            <a:ext cx="769956" cy="70295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2" idx="3"/>
            <a:endCxn id="13" idx="1"/>
          </p:cNvCxnSpPr>
          <p:nvPr/>
        </p:nvCxnSpPr>
        <p:spPr>
          <a:xfrm>
            <a:off x="10972340" y="1055180"/>
            <a:ext cx="33624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5" idx="1"/>
            <a:endCxn id="18" idx="3"/>
          </p:cNvCxnSpPr>
          <p:nvPr/>
        </p:nvCxnSpPr>
        <p:spPr>
          <a:xfrm flipH="1" flipV="1">
            <a:off x="4050759" y="13232538"/>
            <a:ext cx="3540421" cy="2605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 bwMode="auto">
          <a:xfrm>
            <a:off x="5262115" y="12883253"/>
            <a:ext cx="1323071" cy="400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7" tIns="45708" rIns="91417" bIns="4570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</a:rPr>
              <a:t>concurrent</a:t>
            </a: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14" idx="3"/>
            <a:endCxn id="22" idx="1"/>
          </p:cNvCxnSpPr>
          <p:nvPr/>
        </p:nvCxnSpPr>
        <p:spPr>
          <a:xfrm>
            <a:off x="9362012" y="12361268"/>
            <a:ext cx="310944" cy="146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16239067" y="631607"/>
            <a:ext cx="1904999" cy="3048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 Requirement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6239068" y="1081760"/>
            <a:ext cx="1904997" cy="281625"/>
          </a:xfrm>
          <a:prstGeom prst="roundRect">
            <a:avLst/>
          </a:prstGeom>
          <a:noFill/>
          <a:ln w="7620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CE Requirement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6250167" y="170722"/>
            <a:ext cx="1893900" cy="320304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ECE </a:t>
            </a:r>
            <a:r>
              <a:rPr lang="en-US" sz="1800" dirty="0">
                <a:solidFill>
                  <a:schemeClr val="tx1"/>
                </a:solidFill>
              </a:rPr>
              <a:t>Requirement</a:t>
            </a:r>
          </a:p>
        </p:txBody>
      </p:sp>
      <p:sp>
        <p:nvSpPr>
          <p:cNvPr id="45" name="Left Brace 44"/>
          <p:cNvSpPr/>
          <p:nvPr/>
        </p:nvSpPr>
        <p:spPr>
          <a:xfrm>
            <a:off x="16067419" y="180770"/>
            <a:ext cx="55350" cy="2023832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7" tIns="45708" rIns="91417" bIns="45708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 bwMode="auto">
          <a:xfrm>
            <a:off x="15136091" y="651120"/>
            <a:ext cx="914400" cy="101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7" tIns="45708" rIns="91417" bIns="4570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</a:rPr>
              <a:t>Color Coding 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Keys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47" name="Straight Arrow Connector 46"/>
          <p:cNvCxnSpPr>
            <a:stCxn id="23" idx="0"/>
            <a:endCxn id="9" idx="2"/>
          </p:cNvCxnSpPr>
          <p:nvPr/>
        </p:nvCxnSpPr>
        <p:spPr>
          <a:xfrm flipV="1">
            <a:off x="5283358" y="10269564"/>
            <a:ext cx="1976150" cy="65924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9" idx="0"/>
            <a:endCxn id="23" idx="1"/>
          </p:cNvCxnSpPr>
          <p:nvPr/>
        </p:nvCxnSpPr>
        <p:spPr>
          <a:xfrm flipV="1">
            <a:off x="3301242" y="11392858"/>
            <a:ext cx="1143916" cy="5581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 bwMode="auto">
          <a:xfrm rot="20032492">
            <a:off x="3139487" y="11169959"/>
            <a:ext cx="1353781" cy="40008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17" tIns="45708" rIns="91417" bIns="4570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</a:rPr>
              <a:t>concurrent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3130863" y="10985221"/>
            <a:ext cx="1687323" cy="905551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2160, </a:t>
            </a:r>
            <a:r>
              <a:rPr lang="en-US" sz="1800" dirty="0">
                <a:solidFill>
                  <a:schemeClr val="tx1"/>
                </a:solidFill>
              </a:rPr>
              <a:t>Embedded Design</a:t>
            </a:r>
          </a:p>
        </p:txBody>
      </p:sp>
      <p:cxnSp>
        <p:nvCxnSpPr>
          <p:cNvPr id="51" name="Straight Arrow Connector 50"/>
          <p:cNvCxnSpPr>
            <a:stCxn id="23" idx="0"/>
            <a:endCxn id="8" idx="2"/>
          </p:cNvCxnSpPr>
          <p:nvPr/>
        </p:nvCxnSpPr>
        <p:spPr>
          <a:xfrm flipH="1" flipV="1">
            <a:off x="5186940" y="10265926"/>
            <a:ext cx="96418" cy="6628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3" idx="0"/>
            <a:endCxn id="7" idx="2"/>
          </p:cNvCxnSpPr>
          <p:nvPr/>
        </p:nvCxnSpPr>
        <p:spPr>
          <a:xfrm flipH="1" flipV="1">
            <a:off x="3055708" y="10265926"/>
            <a:ext cx="2227650" cy="6628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7917049" y="2368429"/>
            <a:ext cx="1413673" cy="835862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4572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Comm. Systems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16374786" y="5005716"/>
            <a:ext cx="1582745" cy="927499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4542 Advanced Eng. Alg.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57" name="Straight Arrow Connector 56"/>
          <p:cNvCxnSpPr>
            <a:stCxn id="11" idx="0"/>
            <a:endCxn id="54" idx="2"/>
          </p:cNvCxnSpPr>
          <p:nvPr/>
        </p:nvCxnSpPr>
        <p:spPr>
          <a:xfrm flipV="1">
            <a:off x="14744481" y="5933215"/>
            <a:ext cx="2421678" cy="346911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0" idx="0"/>
            <a:endCxn id="55" idx="2"/>
          </p:cNvCxnSpPr>
          <p:nvPr/>
        </p:nvCxnSpPr>
        <p:spPr>
          <a:xfrm flipV="1">
            <a:off x="12446691" y="7453691"/>
            <a:ext cx="985841" cy="193593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16728134" y="6574532"/>
            <a:ext cx="1415931" cy="894194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4520 Software Engineering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905499" y="2786360"/>
            <a:ext cx="1318599" cy="957694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4512 Biomedical Electronics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62" name="Straight Arrow Connector 61"/>
          <p:cNvCxnSpPr>
            <a:stCxn id="11" idx="0"/>
            <a:endCxn id="59" idx="2"/>
          </p:cNvCxnSpPr>
          <p:nvPr/>
        </p:nvCxnSpPr>
        <p:spPr>
          <a:xfrm flipV="1">
            <a:off x="14744481" y="7468726"/>
            <a:ext cx="2691619" cy="1933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8" idx="0"/>
            <a:endCxn id="60" idx="2"/>
          </p:cNvCxnSpPr>
          <p:nvPr/>
        </p:nvCxnSpPr>
        <p:spPr>
          <a:xfrm flipV="1">
            <a:off x="5186940" y="3744054"/>
            <a:ext cx="377859" cy="56419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63"/>
          <p:cNvSpPr/>
          <p:nvPr/>
        </p:nvSpPr>
        <p:spPr>
          <a:xfrm>
            <a:off x="14764577" y="3682172"/>
            <a:ext cx="1731531" cy="999694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4534 Microprocessor Based Design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11945446" y="4829384"/>
            <a:ext cx="1399406" cy="885866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4530 Hardware </a:t>
            </a:r>
            <a:r>
              <a:rPr lang="en-US" sz="1800" dirty="0" err="1" smtClean="0">
                <a:solidFill>
                  <a:schemeClr val="tx1"/>
                </a:solidFill>
              </a:rPr>
              <a:t>Desc</a:t>
            </a:r>
            <a:r>
              <a:rPr lang="en-US" sz="1800" dirty="0" smtClean="0">
                <a:solidFill>
                  <a:schemeClr val="tx1"/>
                </a:solidFill>
              </a:rPr>
              <a:t>. Lang.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69" name="Straight Arrow Connector 68"/>
          <p:cNvCxnSpPr>
            <a:stCxn id="8" idx="0"/>
            <a:endCxn id="68" idx="1"/>
          </p:cNvCxnSpPr>
          <p:nvPr/>
        </p:nvCxnSpPr>
        <p:spPr>
          <a:xfrm flipV="1">
            <a:off x="5186940" y="7955588"/>
            <a:ext cx="5327174" cy="1430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10" idx="0"/>
            <a:endCxn id="68" idx="2"/>
          </p:cNvCxnSpPr>
          <p:nvPr/>
        </p:nvCxnSpPr>
        <p:spPr>
          <a:xfrm flipH="1" flipV="1">
            <a:off x="11173414" y="8406262"/>
            <a:ext cx="1273277" cy="9833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55" idx="0"/>
            <a:endCxn id="64" idx="2"/>
          </p:cNvCxnSpPr>
          <p:nvPr/>
        </p:nvCxnSpPr>
        <p:spPr>
          <a:xfrm flipV="1">
            <a:off x="13432532" y="4681866"/>
            <a:ext cx="2197811" cy="188595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10" idx="0"/>
            <a:endCxn id="65" idx="2"/>
          </p:cNvCxnSpPr>
          <p:nvPr/>
        </p:nvCxnSpPr>
        <p:spPr>
          <a:xfrm flipV="1">
            <a:off x="12446691" y="6340509"/>
            <a:ext cx="2655228" cy="30491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0" idx="0"/>
            <a:endCxn id="66" idx="2"/>
          </p:cNvCxnSpPr>
          <p:nvPr/>
        </p:nvCxnSpPr>
        <p:spPr>
          <a:xfrm flipV="1">
            <a:off x="12446691" y="5715250"/>
            <a:ext cx="198458" cy="36743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10" idx="0"/>
            <a:endCxn id="67" idx="2"/>
          </p:cNvCxnSpPr>
          <p:nvPr/>
        </p:nvCxnSpPr>
        <p:spPr>
          <a:xfrm flipV="1">
            <a:off x="12446691" y="7854546"/>
            <a:ext cx="2763350" cy="1535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11" idx="0"/>
            <a:endCxn id="67" idx="2"/>
          </p:cNvCxnSpPr>
          <p:nvPr/>
        </p:nvCxnSpPr>
        <p:spPr>
          <a:xfrm flipV="1">
            <a:off x="14744481" y="7854546"/>
            <a:ext cx="465560" cy="15477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25" idx="0"/>
            <a:endCxn id="53" idx="2"/>
          </p:cNvCxnSpPr>
          <p:nvPr/>
        </p:nvCxnSpPr>
        <p:spPr>
          <a:xfrm flipH="1" flipV="1">
            <a:off x="8623886" y="3204291"/>
            <a:ext cx="527265" cy="33501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11100164" y="5980013"/>
            <a:ext cx="1318599" cy="862594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EECE 4630, Robotics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16417231" y="7958667"/>
            <a:ext cx="1318599" cy="860251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4622, Parallel  Dist. Proc.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3338135" y="3056774"/>
            <a:ext cx="1318599" cy="935731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4574 Wireless Com. Cir.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85" name="Straight Arrow Connector 84"/>
          <p:cNvCxnSpPr>
            <a:stCxn id="10" idx="0"/>
            <a:endCxn id="80" idx="2"/>
          </p:cNvCxnSpPr>
          <p:nvPr/>
        </p:nvCxnSpPr>
        <p:spPr>
          <a:xfrm flipH="1" flipV="1">
            <a:off x="11759464" y="6842607"/>
            <a:ext cx="687227" cy="254701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8" idx="0"/>
            <a:endCxn id="80" idx="2"/>
          </p:cNvCxnSpPr>
          <p:nvPr/>
        </p:nvCxnSpPr>
        <p:spPr>
          <a:xfrm flipV="1">
            <a:off x="5186940" y="6842607"/>
            <a:ext cx="6572524" cy="254338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9" idx="0"/>
            <a:endCxn id="25" idx="2"/>
          </p:cNvCxnSpPr>
          <p:nvPr/>
        </p:nvCxnSpPr>
        <p:spPr>
          <a:xfrm flipV="1">
            <a:off x="7259508" y="7504913"/>
            <a:ext cx="1891643" cy="188471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ounded Rectangle 87"/>
          <p:cNvSpPr/>
          <p:nvPr/>
        </p:nvSpPr>
        <p:spPr>
          <a:xfrm>
            <a:off x="11036978" y="10668863"/>
            <a:ext cx="1444972" cy="939800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4694 Num. Meth. Comp. Appl.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92" name="Straight Arrow Connector 91"/>
          <p:cNvCxnSpPr>
            <a:stCxn id="7" idx="0"/>
            <a:endCxn id="90" idx="2"/>
          </p:cNvCxnSpPr>
          <p:nvPr/>
        </p:nvCxnSpPr>
        <p:spPr>
          <a:xfrm flipH="1" flipV="1">
            <a:off x="990845" y="7725209"/>
            <a:ext cx="2064863" cy="166077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5" idx="3"/>
            <a:endCxn id="88" idx="1"/>
          </p:cNvCxnSpPr>
          <p:nvPr/>
        </p:nvCxnSpPr>
        <p:spPr>
          <a:xfrm flipV="1">
            <a:off x="9362012" y="11138763"/>
            <a:ext cx="1674966" cy="2598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22" idx="0"/>
            <a:endCxn id="89" idx="2"/>
          </p:cNvCxnSpPr>
          <p:nvPr/>
        </p:nvCxnSpPr>
        <p:spPr>
          <a:xfrm flipV="1">
            <a:off x="10514114" y="5549632"/>
            <a:ext cx="522864" cy="6523824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25" idx="0"/>
            <a:endCxn id="89" idx="2"/>
          </p:cNvCxnSpPr>
          <p:nvPr/>
        </p:nvCxnSpPr>
        <p:spPr>
          <a:xfrm flipV="1">
            <a:off x="9151151" y="5549632"/>
            <a:ext cx="1885827" cy="1004843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5" idx="0"/>
            <a:endCxn id="89" idx="2"/>
          </p:cNvCxnSpPr>
          <p:nvPr/>
        </p:nvCxnSpPr>
        <p:spPr>
          <a:xfrm flipV="1">
            <a:off x="8476596" y="5549632"/>
            <a:ext cx="2560382" cy="55288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6" idx="0"/>
            <a:endCxn id="88" idx="2"/>
          </p:cNvCxnSpPr>
          <p:nvPr/>
        </p:nvCxnSpPr>
        <p:spPr>
          <a:xfrm flipH="1" flipV="1">
            <a:off x="11759464" y="11608663"/>
            <a:ext cx="2235249" cy="12745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ounded Rectangle 100"/>
          <p:cNvSpPr/>
          <p:nvPr/>
        </p:nvSpPr>
        <p:spPr>
          <a:xfrm>
            <a:off x="7157997" y="4182019"/>
            <a:ext cx="1318599" cy="940513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5610 Digital Cont. Sys.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7964585" y="1134717"/>
            <a:ext cx="1318599" cy="881476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5576 Wireless Com. Sys.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7277630" y="5469466"/>
            <a:ext cx="1318599" cy="871043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5580 Cont. Sys. Theory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4" name="Rounded Rectangle 103"/>
          <p:cNvSpPr/>
          <p:nvPr/>
        </p:nvSpPr>
        <p:spPr>
          <a:xfrm>
            <a:off x="4052662" y="1634192"/>
            <a:ext cx="1377512" cy="904963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5606 </a:t>
            </a:r>
            <a:r>
              <a:rPr lang="en-US" sz="1800" dirty="0" err="1" smtClean="0">
                <a:solidFill>
                  <a:schemeClr val="tx1"/>
                </a:solidFill>
              </a:rPr>
              <a:t>MicroNano</a:t>
            </a:r>
            <a:r>
              <a:rPr lang="en-US" sz="1800" dirty="0" smtClean="0">
                <a:solidFill>
                  <a:schemeClr val="tx1"/>
                </a:solidFill>
              </a:rPr>
              <a:t> Fabrication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06" name="Straight Arrow Connector 105"/>
          <p:cNvCxnSpPr>
            <a:stCxn id="9" idx="0"/>
            <a:endCxn id="103" idx="2"/>
          </p:cNvCxnSpPr>
          <p:nvPr/>
        </p:nvCxnSpPr>
        <p:spPr>
          <a:xfrm flipV="1">
            <a:off x="7259508" y="6340509"/>
            <a:ext cx="677422" cy="30491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53" idx="0"/>
            <a:endCxn id="102" idx="2"/>
          </p:cNvCxnSpPr>
          <p:nvPr/>
        </p:nvCxnSpPr>
        <p:spPr>
          <a:xfrm flipH="1" flipV="1">
            <a:off x="8623885" y="2016193"/>
            <a:ext cx="1" cy="3522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8" idx="0"/>
            <a:endCxn id="104" idx="2"/>
          </p:cNvCxnSpPr>
          <p:nvPr/>
        </p:nvCxnSpPr>
        <p:spPr>
          <a:xfrm flipH="1" flipV="1">
            <a:off x="4741418" y="2539155"/>
            <a:ext cx="445522" cy="684683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55" idx="0"/>
            <a:endCxn id="114" idx="2"/>
          </p:cNvCxnSpPr>
          <p:nvPr/>
        </p:nvCxnSpPr>
        <p:spPr>
          <a:xfrm flipV="1">
            <a:off x="13432532" y="4026149"/>
            <a:ext cx="353907" cy="254167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" idx="0"/>
            <a:endCxn id="116" idx="2"/>
          </p:cNvCxnSpPr>
          <p:nvPr/>
        </p:nvCxnSpPr>
        <p:spPr>
          <a:xfrm flipV="1">
            <a:off x="7259508" y="4301953"/>
            <a:ext cx="2481158" cy="508767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103" idx="0"/>
            <a:endCxn id="101" idx="2"/>
          </p:cNvCxnSpPr>
          <p:nvPr/>
        </p:nvCxnSpPr>
        <p:spPr>
          <a:xfrm flipH="1" flipV="1">
            <a:off x="7817297" y="5122532"/>
            <a:ext cx="119633" cy="3469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ounded Rectangle 113"/>
          <p:cNvSpPr/>
          <p:nvPr/>
        </p:nvSpPr>
        <p:spPr>
          <a:xfrm>
            <a:off x="13127139" y="3066382"/>
            <a:ext cx="1318599" cy="959767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5640 High </a:t>
            </a:r>
            <a:r>
              <a:rPr lang="en-US" sz="1800" dirty="0" err="1" smtClean="0">
                <a:solidFill>
                  <a:schemeClr val="tx1"/>
                </a:solidFill>
              </a:rPr>
              <a:t>Perf</a:t>
            </a:r>
            <a:r>
              <a:rPr lang="en-US" sz="1800" dirty="0" smtClean="0">
                <a:solidFill>
                  <a:schemeClr val="tx1"/>
                </a:solidFill>
              </a:rPr>
              <a:t>. Computing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5" name="Rounded Rectangle 114"/>
          <p:cNvSpPr/>
          <p:nvPr/>
        </p:nvSpPr>
        <p:spPr>
          <a:xfrm>
            <a:off x="11355272" y="3211942"/>
            <a:ext cx="1318599" cy="889693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5639 Computer Vision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6" name="Rounded Rectangle 115"/>
          <p:cNvSpPr/>
          <p:nvPr/>
        </p:nvSpPr>
        <p:spPr>
          <a:xfrm>
            <a:off x="8979126" y="3412216"/>
            <a:ext cx="1523079" cy="889737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4/5626 Image Proc. Pat. </a:t>
            </a:r>
            <a:r>
              <a:rPr lang="en-US" sz="1800" dirty="0" err="1" smtClean="0">
                <a:solidFill>
                  <a:schemeClr val="tx1"/>
                </a:solidFill>
              </a:rPr>
              <a:t>Recog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17" name="Straight Arrow Connector 116"/>
          <p:cNvCxnSpPr>
            <a:stCxn id="22" idx="0"/>
            <a:endCxn id="116" idx="2"/>
          </p:cNvCxnSpPr>
          <p:nvPr/>
        </p:nvCxnSpPr>
        <p:spPr>
          <a:xfrm flipH="1" flipV="1">
            <a:off x="9740666" y="4301953"/>
            <a:ext cx="773448" cy="7771503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25" idx="0"/>
            <a:endCxn id="116" idx="2"/>
          </p:cNvCxnSpPr>
          <p:nvPr/>
        </p:nvCxnSpPr>
        <p:spPr>
          <a:xfrm flipV="1">
            <a:off x="9151151" y="4301953"/>
            <a:ext cx="589515" cy="2252522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7" idx="0"/>
            <a:endCxn id="113" idx="2"/>
          </p:cNvCxnSpPr>
          <p:nvPr/>
        </p:nvCxnSpPr>
        <p:spPr>
          <a:xfrm flipH="1" flipV="1">
            <a:off x="995218" y="4895003"/>
            <a:ext cx="2060490" cy="449098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25" idx="0"/>
            <a:endCxn id="128" idx="2"/>
          </p:cNvCxnSpPr>
          <p:nvPr/>
        </p:nvCxnSpPr>
        <p:spPr>
          <a:xfrm flipV="1">
            <a:off x="9151151" y="2905930"/>
            <a:ext cx="2204121" cy="364854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ounded Rectangle 125"/>
          <p:cNvSpPr/>
          <p:nvPr/>
        </p:nvSpPr>
        <p:spPr>
          <a:xfrm>
            <a:off x="5598460" y="4315348"/>
            <a:ext cx="1318599" cy="928130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5680 Electric Drives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7" name="Rounded Rectangle 126"/>
          <p:cNvSpPr/>
          <p:nvPr/>
        </p:nvSpPr>
        <p:spPr>
          <a:xfrm>
            <a:off x="6325811" y="2086673"/>
            <a:ext cx="1318599" cy="839018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5666 DSP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8" name="Rounded Rectangle 127"/>
          <p:cNvSpPr/>
          <p:nvPr/>
        </p:nvSpPr>
        <p:spPr>
          <a:xfrm>
            <a:off x="10648167" y="2016193"/>
            <a:ext cx="1414210" cy="889737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008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5664 Biomedical Sig. Proc.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/>
          <p:cNvCxnSpPr>
            <a:stCxn id="8" idx="0"/>
            <a:endCxn id="61" idx="2"/>
          </p:cNvCxnSpPr>
          <p:nvPr/>
        </p:nvCxnSpPr>
        <p:spPr>
          <a:xfrm flipH="1" flipV="1">
            <a:off x="3750755" y="7391121"/>
            <a:ext cx="1436185" cy="199486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8" idx="0"/>
            <a:endCxn id="82" idx="2"/>
          </p:cNvCxnSpPr>
          <p:nvPr/>
        </p:nvCxnSpPr>
        <p:spPr>
          <a:xfrm flipH="1" flipV="1">
            <a:off x="3997435" y="3992505"/>
            <a:ext cx="1189505" cy="539348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ounded Rectangle 134"/>
          <p:cNvSpPr/>
          <p:nvPr/>
        </p:nvSpPr>
        <p:spPr>
          <a:xfrm>
            <a:off x="16250166" y="1925996"/>
            <a:ext cx="1893899" cy="278606"/>
          </a:xfrm>
          <a:prstGeom prst="roundRect">
            <a:avLst/>
          </a:prstGeom>
          <a:noFill/>
          <a:ln w="76200">
            <a:solidFill>
              <a:srgbClr val="3366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UG/G Tech. </a:t>
            </a:r>
            <a:r>
              <a:rPr lang="en-US" sz="1800" dirty="0" err="1" smtClean="0">
                <a:solidFill>
                  <a:schemeClr val="tx1"/>
                </a:solidFill>
              </a:rPr>
              <a:t>Ele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6" name="Rounded Rectangle 135"/>
          <p:cNvSpPr/>
          <p:nvPr/>
        </p:nvSpPr>
        <p:spPr>
          <a:xfrm>
            <a:off x="16239067" y="1511456"/>
            <a:ext cx="1905000" cy="269196"/>
          </a:xfrm>
          <a:prstGeom prst="roundRect">
            <a:avLst/>
          </a:prstGeom>
          <a:noFill/>
          <a:ln w="76200"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Tech. Elective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76" name="Straight Arrow Connector 75"/>
          <p:cNvCxnSpPr>
            <a:stCxn id="11" idx="0"/>
            <a:endCxn id="81" idx="2"/>
          </p:cNvCxnSpPr>
          <p:nvPr/>
        </p:nvCxnSpPr>
        <p:spPr>
          <a:xfrm flipV="1">
            <a:off x="14744481" y="8818918"/>
            <a:ext cx="2332050" cy="5834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stCxn id="9" idx="0"/>
            <a:endCxn id="126" idx="2"/>
          </p:cNvCxnSpPr>
          <p:nvPr/>
        </p:nvCxnSpPr>
        <p:spPr>
          <a:xfrm flipH="1" flipV="1">
            <a:off x="6257760" y="5243478"/>
            <a:ext cx="1001748" cy="41461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7" idx="0"/>
            <a:endCxn id="126" idx="2"/>
          </p:cNvCxnSpPr>
          <p:nvPr/>
        </p:nvCxnSpPr>
        <p:spPr>
          <a:xfrm flipV="1">
            <a:off x="3055708" y="5243478"/>
            <a:ext cx="3202052" cy="414251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9" idx="0"/>
            <a:endCxn id="127" idx="2"/>
          </p:cNvCxnSpPr>
          <p:nvPr/>
        </p:nvCxnSpPr>
        <p:spPr>
          <a:xfrm flipH="1" flipV="1">
            <a:off x="6985111" y="2925691"/>
            <a:ext cx="274397" cy="646393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7" idx="0"/>
            <a:endCxn id="131" idx="2"/>
          </p:cNvCxnSpPr>
          <p:nvPr/>
        </p:nvCxnSpPr>
        <p:spPr>
          <a:xfrm flipH="1" flipV="1">
            <a:off x="970702" y="6209284"/>
            <a:ext cx="2085006" cy="31767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ounded Rectangle 140"/>
          <p:cNvSpPr/>
          <p:nvPr/>
        </p:nvSpPr>
        <p:spPr>
          <a:xfrm>
            <a:off x="5462258" y="7077823"/>
            <a:ext cx="1318599" cy="900103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5684 Power Electronics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42" name="Straight Arrow Connector 141"/>
          <p:cNvCxnSpPr>
            <a:stCxn id="8" idx="0"/>
            <a:endCxn id="141" idx="2"/>
          </p:cNvCxnSpPr>
          <p:nvPr/>
        </p:nvCxnSpPr>
        <p:spPr>
          <a:xfrm flipV="1">
            <a:off x="5186940" y="7977926"/>
            <a:ext cx="934618" cy="1408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7" idx="0"/>
            <a:endCxn id="125" idx="2"/>
          </p:cNvCxnSpPr>
          <p:nvPr/>
        </p:nvCxnSpPr>
        <p:spPr>
          <a:xfrm flipH="1" flipV="1">
            <a:off x="919839" y="3504007"/>
            <a:ext cx="2135869" cy="588198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9" idx="0"/>
            <a:endCxn id="141" idx="2"/>
          </p:cNvCxnSpPr>
          <p:nvPr/>
        </p:nvCxnSpPr>
        <p:spPr>
          <a:xfrm flipH="1" flipV="1">
            <a:off x="6121558" y="7977926"/>
            <a:ext cx="1137950" cy="14117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7" idx="0"/>
            <a:endCxn id="130" idx="2"/>
          </p:cNvCxnSpPr>
          <p:nvPr/>
        </p:nvCxnSpPr>
        <p:spPr>
          <a:xfrm flipV="1">
            <a:off x="3055708" y="5576750"/>
            <a:ext cx="679262" cy="38092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8" idx="0"/>
            <a:endCxn id="130" idx="2"/>
          </p:cNvCxnSpPr>
          <p:nvPr/>
        </p:nvCxnSpPr>
        <p:spPr>
          <a:xfrm flipH="1" flipV="1">
            <a:off x="3734970" y="5576750"/>
            <a:ext cx="1451970" cy="38092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8" name="Left Brace 687"/>
          <p:cNvSpPr/>
          <p:nvPr/>
        </p:nvSpPr>
        <p:spPr>
          <a:xfrm rot="10800000">
            <a:off x="15014545" y="170721"/>
            <a:ext cx="45719" cy="2030869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7" tIns="45708" rIns="91417" bIns="45708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5400"/>
          </a:p>
        </p:txBody>
      </p:sp>
      <p:sp>
        <p:nvSpPr>
          <p:cNvPr id="689" name="Rounded Rectangle 688"/>
          <p:cNvSpPr/>
          <p:nvPr/>
        </p:nvSpPr>
        <p:spPr>
          <a:xfrm>
            <a:off x="13127140" y="638646"/>
            <a:ext cx="1774974" cy="304800"/>
          </a:xfrm>
          <a:prstGeom prst="roundRect">
            <a:avLst/>
          </a:prstGeom>
          <a:solidFill>
            <a:srgbClr val="FFFF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Capstone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90" name="Rounded Rectangle 689"/>
          <p:cNvSpPr/>
          <p:nvPr/>
        </p:nvSpPr>
        <p:spPr>
          <a:xfrm>
            <a:off x="13127141" y="1088799"/>
            <a:ext cx="1774972" cy="281625"/>
          </a:xfrm>
          <a:prstGeom prst="roundRect">
            <a:avLst/>
          </a:prstGeom>
          <a:solidFill>
            <a:srgbClr val="CC99FF"/>
          </a:solidFill>
          <a:ln w="762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Freshman Eng.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91" name="Rounded Rectangle 690"/>
          <p:cNvSpPr/>
          <p:nvPr/>
        </p:nvSpPr>
        <p:spPr>
          <a:xfrm>
            <a:off x="13127139" y="170721"/>
            <a:ext cx="1774975" cy="327343"/>
          </a:xfrm>
          <a:prstGeom prst="roundRect">
            <a:avLst/>
          </a:prstGeom>
          <a:solidFill>
            <a:srgbClr val="CCFFCC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ECE Course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92" name="Rounded Rectangle 691"/>
          <p:cNvSpPr/>
          <p:nvPr/>
        </p:nvSpPr>
        <p:spPr>
          <a:xfrm>
            <a:off x="13127142" y="1922987"/>
            <a:ext cx="1774972" cy="278606"/>
          </a:xfrm>
          <a:prstGeom prst="roundRect">
            <a:avLst/>
          </a:prstGeom>
          <a:solidFill>
            <a:srgbClr val="AEB0FF"/>
          </a:solidFill>
          <a:ln w="762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Science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93" name="Rounded Rectangle 692"/>
          <p:cNvSpPr/>
          <p:nvPr/>
        </p:nvSpPr>
        <p:spPr>
          <a:xfrm>
            <a:off x="13127141" y="1498399"/>
            <a:ext cx="1774973" cy="269196"/>
          </a:xfrm>
          <a:prstGeom prst="roundRect">
            <a:avLst/>
          </a:prstGeom>
          <a:solidFill>
            <a:srgbClr val="FFC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Math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15" name="TextBox 814"/>
          <p:cNvSpPr txBox="1"/>
          <p:nvPr/>
        </p:nvSpPr>
        <p:spPr bwMode="auto">
          <a:xfrm>
            <a:off x="6244906" y="11021777"/>
            <a:ext cx="1353781" cy="400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7" tIns="45708" rIns="91417" bIns="4570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</a:rPr>
              <a:t>concurrent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260540" y="8094134"/>
            <a:ext cx="1318599" cy="927119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4642 Antennas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84" name="Straight Arrow Connector 83"/>
          <p:cNvCxnSpPr>
            <a:stCxn id="7" idx="0"/>
            <a:endCxn id="91" idx="2"/>
          </p:cNvCxnSpPr>
          <p:nvPr/>
        </p:nvCxnSpPr>
        <p:spPr>
          <a:xfrm flipH="1" flipV="1">
            <a:off x="919840" y="9021253"/>
            <a:ext cx="2135868" cy="36473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ounded Rectangle 129"/>
          <p:cNvSpPr/>
          <p:nvPr/>
        </p:nvSpPr>
        <p:spPr>
          <a:xfrm>
            <a:off x="3024781" y="4708076"/>
            <a:ext cx="1420377" cy="868674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5696 Energy Harvesting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3012724" y="6438621"/>
            <a:ext cx="1476062" cy="952500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3410 Electronics </a:t>
            </a:r>
            <a:r>
              <a:rPr lang="en-US" sz="1800" dirty="0" smtClean="0">
                <a:solidFill>
                  <a:schemeClr val="tx1"/>
                </a:solidFill>
              </a:rPr>
              <a:t>II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8463791" y="6554475"/>
            <a:ext cx="1374719" cy="950438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EECE3468 Noise </a:t>
            </a:r>
            <a:r>
              <a:rPr lang="en-US" sz="1800" dirty="0">
                <a:solidFill>
                  <a:schemeClr val="tx1"/>
                </a:solidFill>
              </a:rPr>
              <a:t>+ </a:t>
            </a:r>
            <a:r>
              <a:rPr lang="en-US" sz="1800" dirty="0" err="1">
                <a:solidFill>
                  <a:schemeClr val="tx1"/>
                </a:solidFill>
              </a:rPr>
              <a:t>Stoc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smtClean="0">
                <a:solidFill>
                  <a:schemeClr val="tx1"/>
                </a:solidFill>
              </a:rPr>
              <a:t>Proc.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10377678" y="4554907"/>
            <a:ext cx="1318599" cy="994725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4692, Subsurface </a:t>
            </a:r>
            <a:r>
              <a:rPr lang="en-US" sz="1800" dirty="0" err="1" smtClean="0">
                <a:solidFill>
                  <a:schemeClr val="tx1"/>
                </a:solidFill>
              </a:rPr>
              <a:t>Sens</a:t>
            </a:r>
            <a:r>
              <a:rPr lang="en-US" sz="1800" dirty="0" smtClean="0">
                <a:solidFill>
                  <a:schemeClr val="tx1"/>
                </a:solidFill>
              </a:rPr>
              <a:t>/</a:t>
            </a:r>
            <a:r>
              <a:rPr lang="en-US" sz="1800" dirty="0" err="1" smtClean="0">
                <a:solidFill>
                  <a:schemeClr val="tx1"/>
                </a:solidFill>
              </a:rPr>
              <a:t>Imag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10514114" y="7504913"/>
            <a:ext cx="1318599" cy="901349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4524, VLSI Design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12687967" y="6567825"/>
            <a:ext cx="1489130" cy="885866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3324 Comp. Arch.  Organization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14498786" y="6927695"/>
            <a:ext cx="1422510" cy="926851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4528 CAD for Design/Test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331545" y="6725515"/>
            <a:ext cx="1318599" cy="999694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4646 Optics for Engineers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0" name="Rounded Rectangle 159"/>
          <p:cNvSpPr/>
          <p:nvPr/>
        </p:nvSpPr>
        <p:spPr>
          <a:xfrm>
            <a:off x="8991035" y="3423009"/>
            <a:ext cx="1523079" cy="889737"/>
          </a:xfrm>
          <a:prstGeom prst="roundRect">
            <a:avLst/>
          </a:prstGeom>
          <a:noFill/>
          <a:ln w="76200">
            <a:solidFill>
              <a:srgbClr val="008FD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66" name="Straight Arrow Connector 165"/>
          <p:cNvCxnSpPr>
            <a:stCxn id="7" idx="0"/>
            <a:endCxn id="162" idx="2"/>
          </p:cNvCxnSpPr>
          <p:nvPr/>
        </p:nvCxnSpPr>
        <p:spPr>
          <a:xfrm flipH="1" flipV="1">
            <a:off x="1305464" y="2134109"/>
            <a:ext cx="1750244" cy="725187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Rounded Rectangle 168"/>
          <p:cNvSpPr/>
          <p:nvPr/>
        </p:nvSpPr>
        <p:spPr>
          <a:xfrm>
            <a:off x="1774790" y="2939180"/>
            <a:ext cx="1403685" cy="987390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5688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Unbalanced Power Sys.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170" name="Straight Arrow Connector 169"/>
          <p:cNvCxnSpPr>
            <a:stCxn id="7" idx="0"/>
            <a:endCxn id="169" idx="2"/>
          </p:cNvCxnSpPr>
          <p:nvPr/>
        </p:nvCxnSpPr>
        <p:spPr>
          <a:xfrm flipH="1" flipV="1">
            <a:off x="2476633" y="3926570"/>
            <a:ext cx="579075" cy="545941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ounded Rectangle 112"/>
          <p:cNvSpPr/>
          <p:nvPr/>
        </p:nvSpPr>
        <p:spPr>
          <a:xfrm>
            <a:off x="335918" y="3992505"/>
            <a:ext cx="1318599" cy="902498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5648 Biomedical Optics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14315133" y="5429011"/>
            <a:ext cx="1573571" cy="911498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4532 Embedded Sys. Design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5" name="Rounded Rectangle 144"/>
          <p:cNvSpPr/>
          <p:nvPr/>
        </p:nvSpPr>
        <p:spPr>
          <a:xfrm>
            <a:off x="335918" y="9562868"/>
            <a:ext cx="1318599" cy="927119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EECE 3392 </a:t>
            </a:r>
            <a:r>
              <a:rPr lang="en-US" sz="1800" dirty="0">
                <a:solidFill>
                  <a:schemeClr val="tx1"/>
                </a:solidFill>
              </a:rPr>
              <a:t>Electronic Materials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5552063" y="716387"/>
            <a:ext cx="1547496" cy="83665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ENGR </a:t>
            </a:r>
            <a:r>
              <a:rPr lang="en-US" sz="1800" dirty="0">
                <a:solidFill>
                  <a:schemeClr val="tx1"/>
                </a:solidFill>
              </a:rPr>
              <a:t>4608 </a:t>
            </a:r>
            <a:r>
              <a:rPr lang="en-US" sz="1800" dirty="0" smtClean="0">
                <a:solidFill>
                  <a:schemeClr val="tx1"/>
                </a:solidFill>
              </a:rPr>
              <a:t>Nanotech. in Engineering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8" name="Rounded Rectangle 147"/>
          <p:cNvSpPr/>
          <p:nvPr/>
        </p:nvSpPr>
        <p:spPr>
          <a:xfrm>
            <a:off x="2318256" y="1304035"/>
            <a:ext cx="1388936" cy="927119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008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ENGR </a:t>
            </a:r>
            <a:r>
              <a:rPr lang="en-US" sz="1800" dirty="0">
                <a:solidFill>
                  <a:schemeClr val="tx1"/>
                </a:solidFill>
              </a:rPr>
              <a:t>5670 Sustainable </a:t>
            </a:r>
            <a:r>
              <a:rPr lang="en-US" sz="1800" dirty="0" smtClean="0">
                <a:solidFill>
                  <a:schemeClr val="tx1"/>
                </a:solidFill>
              </a:rPr>
              <a:t>Energy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 bwMode="auto">
          <a:xfrm>
            <a:off x="5798337" y="1511490"/>
            <a:ext cx="999761" cy="400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7" tIns="45708" rIns="91417" bIns="4570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(Senior)</a:t>
            </a: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 bwMode="auto">
          <a:xfrm>
            <a:off x="2502667" y="2163298"/>
            <a:ext cx="1153157" cy="400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7" tIns="45708" rIns="91417" bIns="4570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(Junior)</a:t>
            </a: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2" name="Rounded Rectangle 161"/>
          <p:cNvSpPr/>
          <p:nvPr/>
        </p:nvSpPr>
        <p:spPr>
          <a:xfrm>
            <a:off x="646164" y="1146719"/>
            <a:ext cx="1318599" cy="987390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5682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Power Sys. Analysis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25" name="Rounded Rectangle 124"/>
          <p:cNvSpPr/>
          <p:nvPr/>
        </p:nvSpPr>
        <p:spPr>
          <a:xfrm>
            <a:off x="260539" y="2516617"/>
            <a:ext cx="1318599" cy="987390"/>
          </a:xfrm>
          <a:prstGeom prst="roundRect">
            <a:avLst/>
          </a:prstGeom>
          <a:solidFill>
            <a:srgbClr val="CCFFCC"/>
          </a:solidFill>
          <a:ln w="762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5686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Electrical Machines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 bwMode="auto">
          <a:xfrm>
            <a:off x="11242969" y="4054122"/>
            <a:ext cx="1628975" cy="400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7" tIns="45708" rIns="91417" bIns="4570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(Junior, </a:t>
            </a: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prog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.)</a:t>
            </a:r>
            <a:endParaRPr lang="en-US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1" name="Rounded Rectangle 130"/>
          <p:cNvSpPr/>
          <p:nvPr/>
        </p:nvSpPr>
        <p:spPr>
          <a:xfrm>
            <a:off x="311402" y="5299037"/>
            <a:ext cx="1318599" cy="910247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4644 Microwave Networks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445158" y="10928810"/>
            <a:ext cx="1676400" cy="928096"/>
          </a:xfrm>
          <a:prstGeom prst="roundRect">
            <a:avLst/>
          </a:prstGeom>
          <a:solidFill>
            <a:srgbClr val="CCFFCC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8" rIns="91417" bIns="45708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08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174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26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34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43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520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199606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6694" algn="l" defTabSz="914174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EECE </a:t>
            </a:r>
            <a:r>
              <a:rPr lang="en-US" sz="1800" dirty="0" smtClean="0">
                <a:solidFill>
                  <a:schemeClr val="tx1"/>
                </a:solidFill>
              </a:rPr>
              <a:t>2150 Circuits and Signals</a:t>
            </a:r>
            <a:endParaRPr lang="en-US" sz="180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stCxn id="19" idx="0"/>
            <a:endCxn id="7" idx="2"/>
          </p:cNvCxnSpPr>
          <p:nvPr/>
        </p:nvCxnSpPr>
        <p:spPr>
          <a:xfrm flipH="1" flipV="1">
            <a:off x="3055708" y="10265926"/>
            <a:ext cx="245534" cy="168505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20" idx="0"/>
            <a:endCxn id="145" idx="2"/>
          </p:cNvCxnSpPr>
          <p:nvPr/>
        </p:nvCxnSpPr>
        <p:spPr>
          <a:xfrm flipH="1" flipV="1">
            <a:off x="995218" y="10489987"/>
            <a:ext cx="469869" cy="24204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19" idx="0"/>
            <a:endCxn id="145" idx="2"/>
          </p:cNvCxnSpPr>
          <p:nvPr/>
        </p:nvCxnSpPr>
        <p:spPr>
          <a:xfrm flipH="1" flipV="1">
            <a:off x="995218" y="10489987"/>
            <a:ext cx="2306024" cy="14609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20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9696</TotalTime>
  <Words>362</Words>
  <Application>Microsoft Office PowerPoint</Application>
  <PresentationFormat>Custom</PresentationFormat>
  <Paragraphs>84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Northeastern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McGruer</dc:creator>
  <cp:lastModifiedBy>NM</cp:lastModifiedBy>
  <cp:revision>50</cp:revision>
  <dcterms:created xsi:type="dcterms:W3CDTF">2014-01-27T21:35:51Z</dcterms:created>
  <dcterms:modified xsi:type="dcterms:W3CDTF">2014-02-26T15:45:17Z</dcterms:modified>
</cp:coreProperties>
</file>