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11" r:id="rId3"/>
    <p:sldId id="295" r:id="rId4"/>
    <p:sldId id="349" r:id="rId5"/>
    <p:sldId id="350" r:id="rId6"/>
    <p:sldId id="351" r:id="rId7"/>
    <p:sldId id="355" r:id="rId8"/>
    <p:sldId id="354" r:id="rId9"/>
    <p:sldId id="352" r:id="rId10"/>
    <p:sldId id="306" r:id="rId11"/>
    <p:sldId id="258" r:id="rId12"/>
    <p:sldId id="259" r:id="rId13"/>
    <p:sldId id="266" r:id="rId14"/>
    <p:sldId id="312" r:id="rId15"/>
    <p:sldId id="356" r:id="rId16"/>
    <p:sldId id="357" r:id="rId17"/>
    <p:sldId id="358" r:id="rId18"/>
    <p:sldId id="29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AAA9"/>
    <a:srgbClr val="D9B1D4"/>
    <a:srgbClr val="F496F0"/>
    <a:srgbClr val="9C5BCD"/>
    <a:srgbClr val="6BFF21"/>
    <a:srgbClr val="CBFF0D"/>
    <a:srgbClr val="C7FFAB"/>
    <a:srgbClr val="001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818" autoAdjust="0"/>
    <p:restoredTop sz="94660"/>
  </p:normalViewPr>
  <p:slideViewPr>
    <p:cSldViewPr>
      <p:cViewPr varScale="1">
        <p:scale>
          <a:sx n="191" d="100"/>
          <a:sy n="191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9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1D93E5E-D44C-4AD8-87E6-7E48C77B1BAC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413F2A0-5B74-480D-AD6E-6F6F0D74D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38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83E0-D2D2-4500-BD07-C91C21DD068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83E0-D2D2-4500-BD07-C91C21DD068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83E0-D2D2-4500-BD07-C91C21DD068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5E43A-0258-460C-9EE8-70497652F527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D0551-58DB-4CE9-9E99-64FAC1818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1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A840E-F688-47D5-AE40-F194DB2D7B7C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FA542-A83B-4932-93BA-4AB55EEB6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3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369DB-7662-4A92-AC64-F9972EABA9CE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FABE3-9F73-44A1-AE41-AE1011107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7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784A8-7C2C-420A-B16D-8494C95ED82D}" type="datetimeFigureOut">
              <a:rPr lang="en-US" smtClean="0">
                <a:solidFill>
                  <a:srgbClr val="D6ECFF"/>
                </a:solidFill>
              </a:rPr>
              <a:pPr/>
              <a:t>10/24/2013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413A7-B434-4A9F-92BC-B9A8D694B311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37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784A8-7C2C-420A-B16D-8494C95ED82D}" type="datetimeFigureOut">
              <a:rPr lang="en-US" smtClean="0">
                <a:solidFill>
                  <a:srgbClr val="D6ECFF"/>
                </a:solidFill>
              </a:rPr>
              <a:pPr/>
              <a:t>10/24/2013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413A7-B434-4A9F-92BC-B9A8D694B311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67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784A8-7C2C-420A-B16D-8494C95ED82D}" type="datetimeFigureOut">
              <a:rPr lang="en-US" smtClean="0">
                <a:solidFill>
                  <a:srgbClr val="D6ECFF"/>
                </a:solidFill>
              </a:rPr>
              <a:pPr/>
              <a:t>10/24/2013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413A7-B434-4A9F-92BC-B9A8D694B311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21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784A8-7C2C-420A-B16D-8494C95ED82D}" type="datetimeFigureOut">
              <a:rPr lang="en-US" smtClean="0">
                <a:solidFill>
                  <a:srgbClr val="D6ECFF"/>
                </a:solidFill>
              </a:rPr>
              <a:pPr/>
              <a:t>10/24/2013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413A7-B434-4A9F-92BC-B9A8D694B311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07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784A8-7C2C-420A-B16D-8494C95ED82D}" type="datetimeFigureOut">
              <a:rPr lang="en-US" smtClean="0">
                <a:solidFill>
                  <a:srgbClr val="D6ECFF"/>
                </a:solidFill>
              </a:rPr>
              <a:pPr/>
              <a:t>10/24/2013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413A7-B434-4A9F-92BC-B9A8D694B311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50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784A8-7C2C-420A-B16D-8494C95ED82D}" type="datetimeFigureOut">
              <a:rPr lang="en-US" smtClean="0">
                <a:solidFill>
                  <a:srgbClr val="D6ECFF"/>
                </a:solidFill>
              </a:rPr>
              <a:pPr/>
              <a:t>10/24/2013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413A7-B434-4A9F-92BC-B9A8D694B311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35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784A8-7C2C-420A-B16D-8494C95ED82D}" type="datetimeFigureOut">
              <a:rPr lang="en-US" smtClean="0">
                <a:solidFill>
                  <a:srgbClr val="D6ECFF"/>
                </a:solidFill>
              </a:rPr>
              <a:pPr/>
              <a:t>10/24/2013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413A7-B434-4A9F-92BC-B9A8D694B311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23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784A8-7C2C-420A-B16D-8494C95ED82D}" type="datetimeFigureOut">
              <a:rPr lang="en-US" smtClean="0">
                <a:solidFill>
                  <a:srgbClr val="D6ECFF"/>
                </a:solidFill>
              </a:rPr>
              <a:pPr/>
              <a:t>10/24/2013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413A7-B434-4A9F-92BC-B9A8D694B311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81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92932-20D6-4B1E-AECE-F4D00353FEB7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73FE-EA39-4C9C-9AB6-A6387BBE6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3A784A8-7C2C-420A-B16D-8494C95ED82D}" type="datetimeFigureOut">
              <a:rPr lang="en-US" smtClean="0">
                <a:solidFill>
                  <a:srgbClr val="D6ECFF"/>
                </a:solidFill>
              </a:rPr>
              <a:pPr/>
              <a:t>10/24/2013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93413A7-B434-4A9F-92BC-B9A8D694B311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10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784A8-7C2C-420A-B16D-8494C95ED82D}" type="datetimeFigureOut">
              <a:rPr lang="en-US" smtClean="0">
                <a:solidFill>
                  <a:srgbClr val="D6ECFF"/>
                </a:solidFill>
              </a:rPr>
              <a:pPr/>
              <a:t>10/24/2013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413A7-B434-4A9F-92BC-B9A8D694B311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33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784A8-7C2C-420A-B16D-8494C95ED82D}" type="datetimeFigureOut">
              <a:rPr lang="en-US" smtClean="0">
                <a:solidFill>
                  <a:srgbClr val="D6ECFF"/>
                </a:solidFill>
              </a:rPr>
              <a:pPr/>
              <a:t>10/24/2013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413A7-B434-4A9F-92BC-B9A8D694B311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7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EBA41-C8E8-4E09-88E8-46FE8D9B8134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7CDC4-D11C-4808-A0CB-80574409A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9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FB398-7B18-4716-93EC-28D6C7B5807B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E66D3-2ED6-4EB4-9E4F-09EBF94A2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3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24010-1273-4608-8CBE-54281D392866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EB598-D942-4F09-9BF5-E2656FA1A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B65E-51D7-4C48-AE2A-A3B4CC95643A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4A57F-EFDF-40C0-A51D-8A94CC997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1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865F-D6F9-477A-944A-7DEAB6050B3D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8F9AC-5EE0-4FDE-9E11-F9DCE5271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D728E-C5A6-4F41-AF0B-BA88A5FA5984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1F4B7-FA08-4603-BB76-642538EAA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7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5C498-7566-4670-AEF1-16CC8A2A5CE6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DF458-D247-4A7A-A22B-192F09A9B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9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8D5F2A-8389-4221-8E2E-2DC5CAFDA7C5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AB22DD-F01C-4434-AAB2-661665459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3A784A8-7C2C-420A-B16D-8494C95ED82D}" type="datetimeFigureOut">
              <a:rPr lang="en-US" smtClean="0">
                <a:solidFill>
                  <a:srgbClr val="D6ECFF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10/24/2013</a:t>
            </a:fld>
            <a:endParaRPr lang="en-US">
              <a:solidFill>
                <a:srgbClr val="D6ECFF"/>
              </a:solidFill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D6ECFF"/>
              </a:solidFill>
              <a:latin typeface="Corbel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93413A7-B434-4A9F-92BC-B9A8D694B311}" type="slidenum">
              <a:rPr lang="en-US" smtClean="0">
                <a:solidFill>
                  <a:srgbClr val="D6ECFF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D6EC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9700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ECE Broad Introductory Courses Teaching Model Discussion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10/25/13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 smtClean="0"/>
              <a:t>New Curricular Structure, BSEE and BSCE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5600" y="4960938"/>
            <a:ext cx="381000" cy="373062"/>
          </a:xfrm>
          <a:prstGeom prst="rect">
            <a:avLst/>
          </a:prstGeom>
          <a:solidFill>
            <a:srgbClr val="001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800" y="4960938"/>
            <a:ext cx="381000" cy="373062"/>
          </a:xfrm>
          <a:prstGeom prst="rect">
            <a:avLst/>
          </a:prstGeom>
          <a:solidFill>
            <a:srgbClr val="001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0" y="4351338"/>
            <a:ext cx="381000" cy="381000"/>
          </a:xfrm>
          <a:prstGeom prst="rect">
            <a:avLst/>
          </a:prstGeom>
          <a:solidFill>
            <a:srgbClr val="001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6" name="TextBox 13"/>
          <p:cNvSpPr txBox="1">
            <a:spLocks noChangeArrowheads="1"/>
          </p:cNvSpPr>
          <p:nvPr/>
        </p:nvSpPr>
        <p:spPr bwMode="auto">
          <a:xfrm>
            <a:off x="533400" y="4960938"/>
            <a:ext cx="1784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</a:rPr>
              <a:t>Arts, Hum., S.S.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53200" y="4953000"/>
            <a:ext cx="381000" cy="381000"/>
          </a:xfrm>
          <a:prstGeom prst="rect">
            <a:avLst/>
          </a:prstGeom>
          <a:solidFill>
            <a:srgbClr val="001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8" name="TextBox 15"/>
          <p:cNvSpPr txBox="1">
            <a:spLocks noChangeArrowheads="1"/>
          </p:cNvSpPr>
          <p:nvPr/>
        </p:nvSpPr>
        <p:spPr bwMode="auto">
          <a:xfrm>
            <a:off x="7019925" y="4953000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</a:rPr>
              <a:t>Writing</a:t>
            </a:r>
          </a:p>
        </p:txBody>
      </p:sp>
      <p:sp>
        <p:nvSpPr>
          <p:cNvPr id="10249" name="TextBox 16"/>
          <p:cNvSpPr txBox="1">
            <a:spLocks noChangeArrowheads="1"/>
          </p:cNvSpPr>
          <p:nvPr/>
        </p:nvSpPr>
        <p:spPr bwMode="auto">
          <a:xfrm>
            <a:off x="533400" y="4351338"/>
            <a:ext cx="971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</a:rPr>
              <a:t>Science</a:t>
            </a:r>
          </a:p>
        </p:txBody>
      </p:sp>
      <p:sp>
        <p:nvSpPr>
          <p:cNvPr id="10250" name="TextBox 17"/>
          <p:cNvSpPr txBox="1">
            <a:spLocks noChangeArrowheads="1"/>
          </p:cNvSpPr>
          <p:nvPr/>
        </p:nvSpPr>
        <p:spPr bwMode="auto">
          <a:xfrm>
            <a:off x="533400" y="3741738"/>
            <a:ext cx="1719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</a:rPr>
              <a:t>Freshman Eng.</a:t>
            </a:r>
          </a:p>
        </p:txBody>
      </p:sp>
      <p:sp>
        <p:nvSpPr>
          <p:cNvPr id="10251" name="TextBox 18"/>
          <p:cNvSpPr txBox="1">
            <a:spLocks noChangeArrowheads="1"/>
          </p:cNvSpPr>
          <p:nvPr/>
        </p:nvSpPr>
        <p:spPr bwMode="auto">
          <a:xfrm>
            <a:off x="533400" y="2971800"/>
            <a:ext cx="1925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</a:rPr>
              <a:t>ECE Broad Intro. </a:t>
            </a:r>
          </a:p>
          <a:p>
            <a:pPr eaLnBrk="1" hangingPunct="1"/>
            <a:r>
              <a:rPr lang="en-US" sz="2000">
                <a:latin typeface="Calibri" pitchFamily="34" charset="0"/>
              </a:rPr>
              <a:t>+ EE or CE core.</a:t>
            </a:r>
          </a:p>
        </p:txBody>
      </p:sp>
      <p:sp>
        <p:nvSpPr>
          <p:cNvPr id="10252" name="TextBox 19"/>
          <p:cNvSpPr txBox="1">
            <a:spLocks noChangeArrowheads="1"/>
          </p:cNvSpPr>
          <p:nvPr/>
        </p:nvSpPr>
        <p:spPr bwMode="auto">
          <a:xfrm>
            <a:off x="7019925" y="4343400"/>
            <a:ext cx="74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</a:rPr>
              <a:t>Math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95600" y="4351338"/>
            <a:ext cx="381000" cy="381000"/>
          </a:xfrm>
          <a:prstGeom prst="rect">
            <a:avLst/>
          </a:prstGeom>
          <a:solidFill>
            <a:srgbClr val="001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52800" y="4351338"/>
            <a:ext cx="381000" cy="381000"/>
          </a:xfrm>
          <a:prstGeom prst="rect">
            <a:avLst/>
          </a:prstGeom>
          <a:solidFill>
            <a:srgbClr val="001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638800" y="4343400"/>
            <a:ext cx="381000" cy="381000"/>
          </a:xfrm>
          <a:prstGeom prst="rect">
            <a:avLst/>
          </a:prstGeom>
          <a:solidFill>
            <a:srgbClr val="001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96000" y="4343400"/>
            <a:ext cx="381000" cy="381000"/>
          </a:xfrm>
          <a:prstGeom prst="rect">
            <a:avLst/>
          </a:prstGeom>
          <a:solidFill>
            <a:srgbClr val="001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553200" y="4343400"/>
            <a:ext cx="381000" cy="381000"/>
          </a:xfrm>
          <a:prstGeom prst="rect">
            <a:avLst/>
          </a:prstGeom>
          <a:solidFill>
            <a:srgbClr val="001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181600" y="4343400"/>
            <a:ext cx="381000" cy="381000"/>
          </a:xfrm>
          <a:prstGeom prst="rect">
            <a:avLst/>
          </a:prstGeom>
          <a:solidFill>
            <a:srgbClr val="001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96000" y="4953000"/>
            <a:ext cx="381000" cy="381000"/>
          </a:xfrm>
          <a:prstGeom prst="rect">
            <a:avLst/>
          </a:prstGeom>
          <a:solidFill>
            <a:srgbClr val="001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352800" y="3741738"/>
            <a:ext cx="381000" cy="381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895600" y="3741738"/>
            <a:ext cx="381000" cy="381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724400" y="4343400"/>
            <a:ext cx="381000" cy="381000"/>
          </a:xfrm>
          <a:prstGeom prst="rect">
            <a:avLst/>
          </a:prstGeom>
          <a:solidFill>
            <a:srgbClr val="001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895600" y="3132138"/>
            <a:ext cx="3810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352800" y="3132138"/>
            <a:ext cx="3810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267200" y="3132138"/>
            <a:ext cx="381000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724400" y="3132138"/>
            <a:ext cx="381000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81600" y="3132138"/>
            <a:ext cx="381000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810000" y="2514600"/>
            <a:ext cx="381000" cy="381000"/>
          </a:xfrm>
          <a:prstGeom prst="rect">
            <a:avLst/>
          </a:prstGeom>
          <a:solidFill>
            <a:srgbClr val="6BF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895600" y="2514600"/>
            <a:ext cx="381000" cy="381000"/>
          </a:xfrm>
          <a:prstGeom prst="rect">
            <a:avLst/>
          </a:prstGeom>
          <a:solidFill>
            <a:srgbClr val="6BF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352800" y="2514600"/>
            <a:ext cx="381000" cy="381000"/>
          </a:xfrm>
          <a:prstGeom prst="rect">
            <a:avLst/>
          </a:prstGeom>
          <a:solidFill>
            <a:srgbClr val="6BF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638800" y="3132138"/>
            <a:ext cx="381000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553200" y="2514600"/>
            <a:ext cx="3810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724400" y="2514600"/>
            <a:ext cx="3810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181600" y="2514600"/>
            <a:ext cx="3810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638800" y="2514600"/>
            <a:ext cx="3810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096000" y="2514600"/>
            <a:ext cx="3810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7" name="TextBox 49"/>
          <p:cNvSpPr txBox="1">
            <a:spLocks noChangeArrowheads="1"/>
          </p:cNvSpPr>
          <p:nvPr/>
        </p:nvSpPr>
        <p:spPr bwMode="auto">
          <a:xfrm>
            <a:off x="6934200" y="2514600"/>
            <a:ext cx="197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</a:rPr>
              <a:t>General Electives</a:t>
            </a:r>
          </a:p>
        </p:txBody>
      </p:sp>
      <p:sp>
        <p:nvSpPr>
          <p:cNvPr id="10278" name="TextBox 54"/>
          <p:cNvSpPr txBox="1">
            <a:spLocks noChangeArrowheads="1"/>
          </p:cNvSpPr>
          <p:nvPr/>
        </p:nvSpPr>
        <p:spPr bwMode="auto">
          <a:xfrm>
            <a:off x="685800" y="5791200"/>
            <a:ext cx="73532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31 four-credit courses + </a:t>
            </a:r>
            <a:r>
              <a:rPr lang="en-US" dirty="0" smtClean="0">
                <a:latin typeface="Calibri" pitchFamily="34" charset="0"/>
              </a:rPr>
              <a:t>8 (CE) or 9 (EE) </a:t>
            </a:r>
            <a:r>
              <a:rPr lang="en-US" dirty="0">
                <a:latin typeface="Calibri" pitchFamily="34" charset="0"/>
              </a:rPr>
              <a:t>one-credit extras = </a:t>
            </a:r>
            <a:r>
              <a:rPr lang="en-US" dirty="0" smtClean="0">
                <a:latin typeface="Calibri" pitchFamily="34" charset="0"/>
              </a:rPr>
              <a:t>132 or 133 </a:t>
            </a:r>
            <a:r>
              <a:rPr lang="en-US" dirty="0">
                <a:latin typeface="Calibri" pitchFamily="34" charset="0"/>
              </a:rPr>
              <a:t>credits</a:t>
            </a:r>
          </a:p>
        </p:txBody>
      </p:sp>
      <p:sp>
        <p:nvSpPr>
          <p:cNvPr id="10279" name="TextBox 51"/>
          <p:cNvSpPr txBox="1">
            <a:spLocks noChangeArrowheads="1"/>
          </p:cNvSpPr>
          <p:nvPr/>
        </p:nvSpPr>
        <p:spPr bwMode="auto">
          <a:xfrm>
            <a:off x="534988" y="2514600"/>
            <a:ext cx="200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</a:rPr>
              <a:t>CE Tech. Electives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267200" y="2514600"/>
            <a:ext cx="381000" cy="381000"/>
          </a:xfrm>
          <a:prstGeom prst="rect">
            <a:avLst/>
          </a:prstGeom>
          <a:solidFill>
            <a:srgbClr val="6BF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895600" y="1912938"/>
            <a:ext cx="3810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352800" y="1912938"/>
            <a:ext cx="3810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3" name="TextBox 50"/>
          <p:cNvSpPr txBox="1">
            <a:spLocks noChangeArrowheads="1"/>
          </p:cNvSpPr>
          <p:nvPr/>
        </p:nvSpPr>
        <p:spPr bwMode="auto">
          <a:xfrm>
            <a:off x="533400" y="1909763"/>
            <a:ext cx="1157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</a:rPr>
              <a:t>Capstone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 smtClean="0"/>
              <a:t>Current Curricular Structure, BSCE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5600" y="4960938"/>
            <a:ext cx="381000" cy="373062"/>
          </a:xfrm>
          <a:prstGeom prst="rect">
            <a:avLst/>
          </a:prstGeom>
          <a:solidFill>
            <a:srgbClr val="001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800" y="4960938"/>
            <a:ext cx="381000" cy="373062"/>
          </a:xfrm>
          <a:prstGeom prst="rect">
            <a:avLst/>
          </a:prstGeom>
          <a:solidFill>
            <a:srgbClr val="001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53200" y="4953000"/>
            <a:ext cx="381000" cy="381000"/>
          </a:xfrm>
          <a:prstGeom prst="rect">
            <a:avLst/>
          </a:prstGeom>
          <a:solidFill>
            <a:srgbClr val="001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2" name="TextBox 13"/>
          <p:cNvSpPr txBox="1">
            <a:spLocks noChangeArrowheads="1"/>
          </p:cNvSpPr>
          <p:nvPr/>
        </p:nvSpPr>
        <p:spPr bwMode="auto">
          <a:xfrm>
            <a:off x="533400" y="4960938"/>
            <a:ext cx="1784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</a:rPr>
              <a:t>Arts, Hum., S.S.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96000" y="4953000"/>
            <a:ext cx="381000" cy="381000"/>
          </a:xfrm>
          <a:prstGeom prst="rect">
            <a:avLst/>
          </a:prstGeom>
          <a:solidFill>
            <a:srgbClr val="001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4" name="TextBox 15"/>
          <p:cNvSpPr txBox="1">
            <a:spLocks noChangeArrowheads="1"/>
          </p:cNvSpPr>
          <p:nvPr/>
        </p:nvSpPr>
        <p:spPr bwMode="auto">
          <a:xfrm>
            <a:off x="7019925" y="4953000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</a:rPr>
              <a:t>Writing</a:t>
            </a:r>
          </a:p>
        </p:txBody>
      </p:sp>
      <p:sp>
        <p:nvSpPr>
          <p:cNvPr id="9225" name="TextBox 16"/>
          <p:cNvSpPr txBox="1">
            <a:spLocks noChangeArrowheads="1"/>
          </p:cNvSpPr>
          <p:nvPr/>
        </p:nvSpPr>
        <p:spPr bwMode="auto">
          <a:xfrm>
            <a:off x="533400" y="4351338"/>
            <a:ext cx="971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</a:rPr>
              <a:t>Science</a:t>
            </a:r>
          </a:p>
        </p:txBody>
      </p:sp>
      <p:sp>
        <p:nvSpPr>
          <p:cNvPr id="9226" name="TextBox 17"/>
          <p:cNvSpPr txBox="1">
            <a:spLocks noChangeArrowheads="1"/>
          </p:cNvSpPr>
          <p:nvPr/>
        </p:nvSpPr>
        <p:spPr bwMode="auto">
          <a:xfrm>
            <a:off x="533400" y="3741738"/>
            <a:ext cx="1719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</a:rPr>
              <a:t>Freshman Eng.</a:t>
            </a:r>
          </a:p>
        </p:txBody>
      </p:sp>
      <p:sp>
        <p:nvSpPr>
          <p:cNvPr id="9227" name="TextBox 18"/>
          <p:cNvSpPr txBox="1">
            <a:spLocks noChangeArrowheads="1"/>
          </p:cNvSpPr>
          <p:nvPr/>
        </p:nvSpPr>
        <p:spPr bwMode="auto">
          <a:xfrm>
            <a:off x="533400" y="3132138"/>
            <a:ext cx="989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</a:rPr>
              <a:t>CE Core</a:t>
            </a:r>
          </a:p>
        </p:txBody>
      </p:sp>
      <p:sp>
        <p:nvSpPr>
          <p:cNvPr id="9228" name="TextBox 19"/>
          <p:cNvSpPr txBox="1">
            <a:spLocks noChangeArrowheads="1"/>
          </p:cNvSpPr>
          <p:nvPr/>
        </p:nvSpPr>
        <p:spPr bwMode="auto">
          <a:xfrm>
            <a:off x="7019925" y="4343400"/>
            <a:ext cx="74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</a:rPr>
              <a:t>Math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95600" y="4351338"/>
            <a:ext cx="381000" cy="381000"/>
          </a:xfrm>
          <a:prstGeom prst="rect">
            <a:avLst/>
          </a:prstGeom>
          <a:solidFill>
            <a:srgbClr val="001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52800" y="4351338"/>
            <a:ext cx="381000" cy="381000"/>
          </a:xfrm>
          <a:prstGeom prst="rect">
            <a:avLst/>
          </a:prstGeom>
          <a:solidFill>
            <a:srgbClr val="001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96000" y="4343400"/>
            <a:ext cx="381000" cy="381000"/>
          </a:xfrm>
          <a:prstGeom prst="rect">
            <a:avLst/>
          </a:prstGeom>
          <a:solidFill>
            <a:srgbClr val="001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81600" y="4343400"/>
            <a:ext cx="381000" cy="381000"/>
          </a:xfrm>
          <a:prstGeom prst="rect">
            <a:avLst/>
          </a:prstGeom>
          <a:solidFill>
            <a:srgbClr val="001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553200" y="4343400"/>
            <a:ext cx="381000" cy="381000"/>
          </a:xfrm>
          <a:prstGeom prst="rect">
            <a:avLst/>
          </a:prstGeom>
          <a:solidFill>
            <a:srgbClr val="001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38800" y="4343400"/>
            <a:ext cx="381000" cy="381000"/>
          </a:xfrm>
          <a:prstGeom prst="rect">
            <a:avLst/>
          </a:prstGeom>
          <a:solidFill>
            <a:srgbClr val="001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10000" y="4351338"/>
            <a:ext cx="381000" cy="381000"/>
          </a:xfrm>
          <a:prstGeom prst="rect">
            <a:avLst/>
          </a:prstGeom>
          <a:solidFill>
            <a:srgbClr val="001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352800" y="3741738"/>
            <a:ext cx="381000" cy="381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895600" y="3741738"/>
            <a:ext cx="381000" cy="381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267200" y="2514600"/>
            <a:ext cx="381000" cy="381000"/>
          </a:xfrm>
          <a:prstGeom prst="rect">
            <a:avLst/>
          </a:prstGeom>
          <a:solidFill>
            <a:srgbClr val="6BF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895600" y="3132138"/>
            <a:ext cx="381000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352800" y="3132138"/>
            <a:ext cx="381000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10000" y="3132138"/>
            <a:ext cx="381000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267200" y="3132138"/>
            <a:ext cx="381000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724400" y="3132138"/>
            <a:ext cx="381000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81600" y="3132138"/>
            <a:ext cx="381000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638800" y="3132138"/>
            <a:ext cx="381000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895600" y="2514600"/>
            <a:ext cx="381000" cy="381000"/>
          </a:xfrm>
          <a:prstGeom prst="rect">
            <a:avLst/>
          </a:prstGeom>
          <a:solidFill>
            <a:srgbClr val="6BF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352800" y="2514600"/>
            <a:ext cx="381000" cy="381000"/>
          </a:xfrm>
          <a:prstGeom prst="rect">
            <a:avLst/>
          </a:prstGeom>
          <a:solidFill>
            <a:srgbClr val="6BF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10000" y="2514600"/>
            <a:ext cx="381000" cy="381000"/>
          </a:xfrm>
          <a:prstGeom prst="rect">
            <a:avLst/>
          </a:prstGeom>
          <a:solidFill>
            <a:srgbClr val="6BF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553200" y="2514600"/>
            <a:ext cx="3810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724400" y="2514600"/>
            <a:ext cx="3810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181600" y="2514600"/>
            <a:ext cx="3810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638800" y="2514600"/>
            <a:ext cx="3810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096000" y="2514600"/>
            <a:ext cx="3810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95600" y="1912938"/>
            <a:ext cx="3810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352800" y="1912938"/>
            <a:ext cx="3810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56" name="TextBox 48"/>
          <p:cNvSpPr txBox="1">
            <a:spLocks noChangeArrowheads="1"/>
          </p:cNvSpPr>
          <p:nvPr/>
        </p:nvSpPr>
        <p:spPr bwMode="auto">
          <a:xfrm>
            <a:off x="533400" y="2514600"/>
            <a:ext cx="200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</a:rPr>
              <a:t>CE Tech. Electives</a:t>
            </a:r>
          </a:p>
        </p:txBody>
      </p:sp>
      <p:sp>
        <p:nvSpPr>
          <p:cNvPr id="9257" name="TextBox 49"/>
          <p:cNvSpPr txBox="1">
            <a:spLocks noChangeArrowheads="1"/>
          </p:cNvSpPr>
          <p:nvPr/>
        </p:nvSpPr>
        <p:spPr bwMode="auto">
          <a:xfrm>
            <a:off x="6932613" y="2514600"/>
            <a:ext cx="197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</a:rPr>
              <a:t>General Electives</a:t>
            </a:r>
          </a:p>
        </p:txBody>
      </p:sp>
      <p:sp>
        <p:nvSpPr>
          <p:cNvPr id="9258" name="TextBox 50"/>
          <p:cNvSpPr txBox="1">
            <a:spLocks noChangeArrowheads="1"/>
          </p:cNvSpPr>
          <p:nvPr/>
        </p:nvSpPr>
        <p:spPr bwMode="auto">
          <a:xfrm>
            <a:off x="533400" y="1909763"/>
            <a:ext cx="1157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</a:rPr>
              <a:t>Capstone</a:t>
            </a:r>
          </a:p>
        </p:txBody>
      </p:sp>
      <p:sp>
        <p:nvSpPr>
          <p:cNvPr id="9259" name="TextBox 54"/>
          <p:cNvSpPr txBox="1">
            <a:spLocks noChangeArrowheads="1"/>
          </p:cNvSpPr>
          <p:nvPr/>
        </p:nvSpPr>
        <p:spPr bwMode="auto">
          <a:xfrm>
            <a:off x="685800" y="5791200"/>
            <a:ext cx="5591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32 four-credit courses + 10 one-credit extras = 138 credits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724400" y="4343400"/>
            <a:ext cx="381000" cy="381000"/>
          </a:xfrm>
          <a:prstGeom prst="rect">
            <a:avLst/>
          </a:prstGeom>
          <a:solidFill>
            <a:srgbClr val="001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3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86400"/>
          </a:xfrm>
        </p:spPr>
        <p:txBody>
          <a:bodyPr/>
          <a:lstStyle/>
          <a:p>
            <a:pPr marL="514350" indent="-457200" eaLnBrk="1" hangingPunct="1">
              <a:buFont typeface="+mj-lt"/>
              <a:buAutoNum type="arabicPeriod"/>
            </a:pPr>
            <a:r>
              <a:rPr lang="en-US" dirty="0" smtClean="0"/>
              <a:t>Provide early, integrated courses with labs</a:t>
            </a:r>
          </a:p>
          <a:p>
            <a:pPr lvl="1" eaLnBrk="1" hangingPunct="1"/>
            <a:r>
              <a:rPr lang="en-US" dirty="0" smtClean="0"/>
              <a:t>Motivate students</a:t>
            </a:r>
          </a:p>
          <a:p>
            <a:pPr lvl="1" eaLnBrk="1" hangingPunct="1"/>
            <a:r>
              <a:rPr lang="en-US" dirty="0" smtClean="0"/>
              <a:t>Make connections within ECE</a:t>
            </a:r>
          </a:p>
          <a:p>
            <a:pPr lvl="2" eaLnBrk="1" hangingPunct="1"/>
            <a:r>
              <a:rPr lang="en-US" dirty="0" smtClean="0"/>
              <a:t>ECE Technical Topics</a:t>
            </a:r>
          </a:p>
          <a:p>
            <a:pPr lvl="2" eaLnBrk="1" hangingPunct="1"/>
            <a:r>
              <a:rPr lang="en-US" dirty="0" smtClean="0"/>
              <a:t>With ECE Faculty and Students (sophomore retention)</a:t>
            </a:r>
          </a:p>
          <a:p>
            <a:pPr lvl="1" eaLnBrk="1" hangingPunct="1"/>
            <a:r>
              <a:rPr lang="en-US" dirty="0" smtClean="0"/>
              <a:t>Help students choose area of study</a:t>
            </a:r>
          </a:p>
          <a:p>
            <a:pPr lvl="1" eaLnBrk="1" hangingPunct="1"/>
            <a:r>
              <a:rPr lang="en-US" dirty="0" smtClean="0"/>
              <a:t>Improve coop preparation</a:t>
            </a:r>
          </a:p>
          <a:p>
            <a:pPr lvl="1" eaLnBrk="1" hangingPunct="1"/>
            <a:endParaRPr lang="en-US" dirty="0" smtClean="0"/>
          </a:p>
          <a:p>
            <a:pPr marL="514350" indent="-457200" eaLnBrk="1" hangingPunct="1">
              <a:buFont typeface="+mj-lt"/>
              <a:buAutoNum type="arabicPeriod"/>
            </a:pPr>
            <a:r>
              <a:rPr lang="en-US" dirty="0" smtClean="0"/>
              <a:t>Provide breadth to the EE and CE curricula</a:t>
            </a: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Broad Introductory Sophomore Courses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Best Practices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Active Learning</a:t>
            </a:r>
          </a:p>
          <a:p>
            <a:pPr lvl="1"/>
            <a:r>
              <a:rPr lang="en-US" dirty="0" smtClean="0"/>
              <a:t>Integrate lab elements with courses</a:t>
            </a:r>
          </a:p>
          <a:p>
            <a:r>
              <a:rPr lang="en-US" dirty="0" smtClean="0"/>
              <a:t>Introduce </a:t>
            </a:r>
            <a:r>
              <a:rPr lang="en-US" dirty="0"/>
              <a:t>the “essence of engineering” early</a:t>
            </a:r>
          </a:p>
          <a:p>
            <a:pPr lvl="1"/>
            <a:r>
              <a:rPr lang="en-US" dirty="0"/>
              <a:t>Move traditional labs toward </a:t>
            </a:r>
            <a:r>
              <a:rPr lang="en-US" dirty="0" smtClean="0"/>
              <a:t>design/discovery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sz="1800" dirty="0" smtClean="0"/>
              <a:t>Presidents Council of Advisors on Science and </a:t>
            </a:r>
            <a:r>
              <a:rPr lang="en-US" sz="1800" dirty="0" err="1" smtClean="0"/>
              <a:t>Techlology</a:t>
            </a:r>
            <a:r>
              <a:rPr lang="en-US" sz="1800" dirty="0" smtClean="0"/>
              <a:t> (PCAST): Engage to Excel (2012)</a:t>
            </a:r>
          </a:p>
          <a:p>
            <a:r>
              <a:rPr lang="en-US" sz="1800" dirty="0" smtClean="0"/>
              <a:t>Discipline-Based Education Research: Understanding and Improving Learning in Undergraduate Science and Engineering, National Research Council, (2012)</a:t>
            </a:r>
          </a:p>
          <a:p>
            <a:r>
              <a:rPr lang="en-US" sz="1800" dirty="0" smtClean="0"/>
              <a:t>National </a:t>
            </a:r>
            <a:r>
              <a:rPr lang="en-US" sz="1800" dirty="0" err="1" smtClean="0"/>
              <a:t>Acadamey</a:t>
            </a:r>
            <a:r>
              <a:rPr lang="en-US" sz="1800" dirty="0" smtClean="0"/>
              <a:t> of Engineering Reports, Educating the Engineer of 2020: Adapting Engineering Education to the New Century (2005)</a:t>
            </a:r>
          </a:p>
          <a:p>
            <a:r>
              <a:rPr lang="en-US" sz="1800" dirty="0" smtClean="0"/>
              <a:t>Transformation Is Possible If a University Really Cares. Science, April 19,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dirty="0" smtClean="0"/>
              <a:t>Course – Enabling Robotics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Laboratory Equipment</a:t>
            </a:r>
          </a:p>
          <a:p>
            <a:pPr lvl="1"/>
            <a:r>
              <a:rPr lang="en-US" dirty="0" err="1" smtClean="0"/>
              <a:t>Haptic</a:t>
            </a:r>
            <a:r>
              <a:rPr lang="en-US" dirty="0" smtClean="0"/>
              <a:t> Transmitter</a:t>
            </a:r>
          </a:p>
          <a:p>
            <a:pPr lvl="2"/>
            <a:r>
              <a:rPr lang="en-US" dirty="0" smtClean="0"/>
              <a:t>5DT Data glove</a:t>
            </a:r>
          </a:p>
          <a:p>
            <a:pPr lvl="2"/>
            <a:r>
              <a:rPr lang="en-US" dirty="0" err="1" smtClean="0"/>
              <a:t>Cyberglove</a:t>
            </a:r>
            <a:endParaRPr lang="en-US" dirty="0" smtClean="0"/>
          </a:p>
          <a:p>
            <a:pPr lvl="1"/>
            <a:r>
              <a:rPr lang="en-US" dirty="0" smtClean="0"/>
              <a:t>Robot brain</a:t>
            </a:r>
          </a:p>
          <a:p>
            <a:pPr lvl="2"/>
            <a:r>
              <a:rPr lang="en-US" dirty="0" err="1" smtClean="0"/>
              <a:t>ZedBoard</a:t>
            </a:r>
            <a:endParaRPr lang="en-US" dirty="0" smtClean="0"/>
          </a:p>
          <a:p>
            <a:pPr lvl="3"/>
            <a:r>
              <a:rPr lang="en-US" dirty="0" smtClean="0"/>
              <a:t>ARM CPU </a:t>
            </a:r>
          </a:p>
          <a:p>
            <a:pPr lvl="3"/>
            <a:r>
              <a:rPr lang="en-US" dirty="0" smtClean="0"/>
              <a:t>Linux</a:t>
            </a:r>
          </a:p>
          <a:p>
            <a:pPr lvl="3"/>
            <a:r>
              <a:rPr lang="en-US" dirty="0" smtClean="0"/>
              <a:t>Xilinx FPGA</a:t>
            </a:r>
          </a:p>
          <a:p>
            <a:pPr lvl="1"/>
            <a:r>
              <a:rPr lang="en-US" dirty="0" smtClean="0"/>
              <a:t>Robotic Arm Kit - many choices</a:t>
            </a:r>
          </a:p>
          <a:p>
            <a:pPr lvl="2"/>
            <a:r>
              <a:rPr lang="en-US" dirty="0" err="1" smtClean="0"/>
              <a:t>Crustcrawler</a:t>
            </a:r>
            <a:r>
              <a:rPr lang="en-US" dirty="0" smtClean="0"/>
              <a:t> Model SG5</a:t>
            </a:r>
          </a:p>
          <a:p>
            <a:pPr lvl="2"/>
            <a:r>
              <a:rPr lang="en-US" dirty="0" smtClean="0"/>
              <a:t>5 </a:t>
            </a:r>
            <a:r>
              <a:rPr lang="en-US" dirty="0" err="1" smtClean="0"/>
              <a:t>HiTec</a:t>
            </a:r>
            <a:r>
              <a:rPr lang="en-US" dirty="0" smtClean="0"/>
              <a:t> </a:t>
            </a:r>
            <a:r>
              <a:rPr lang="en-US" dirty="0" err="1" smtClean="0"/>
              <a:t>Serv</a:t>
            </a:r>
            <a:r>
              <a:rPr lang="en-US" dirty="0" smtClean="0"/>
              <a:t> s</a:t>
            </a:r>
            <a:endParaRPr lang="en-US" dirty="0"/>
          </a:p>
        </p:txBody>
      </p:sp>
      <p:pic>
        <p:nvPicPr>
          <p:cNvPr id="6153" name="Picture 9" descr="5DT Data Glove Ultra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952500"/>
            <a:ext cx="2590800" cy="19431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5105400"/>
            <a:ext cx="2590800" cy="1943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473" y="2895600"/>
            <a:ext cx="2560527" cy="219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– Enabling Robotics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Learning outcomes:</a:t>
            </a:r>
          </a:p>
          <a:p>
            <a:pPr lvl="1"/>
            <a:r>
              <a:rPr lang="en-US" dirty="0" smtClean="0"/>
              <a:t>Students should understand how wireless devices communicate</a:t>
            </a:r>
          </a:p>
          <a:p>
            <a:pPr lvl="1"/>
            <a:r>
              <a:rPr lang="en-US" dirty="0" smtClean="0"/>
              <a:t>Students should understand the basics of combinational and sequential logic design</a:t>
            </a:r>
          </a:p>
          <a:p>
            <a:pPr lvl="1"/>
            <a:r>
              <a:rPr lang="en-US" dirty="0" smtClean="0"/>
              <a:t>Students should have an appreciation for algorithm design</a:t>
            </a:r>
          </a:p>
          <a:p>
            <a:pPr lvl="1"/>
            <a:r>
              <a:rPr lang="en-US" dirty="0" smtClean="0"/>
              <a:t>Students should develop strong skills in C/C++ programming</a:t>
            </a:r>
          </a:p>
          <a:p>
            <a:pPr lvl="1"/>
            <a:r>
              <a:rPr lang="en-US" dirty="0" smtClean="0"/>
              <a:t>Students should gain an appreciation for simulation, debugging and documentation</a:t>
            </a:r>
            <a:endParaRPr lang="en-US" dirty="0"/>
          </a:p>
        </p:txBody>
      </p:sp>
      <p:pic>
        <p:nvPicPr>
          <p:cNvPr id="4098" name="Picture 2" descr="https://encrypted-tbn2.gstatic.com/images?q=tbn:ANd9GcSM7sSqu5XD0ZA1CoeECaZ16-HlrXjnMWwxwfKqOuVfsagi_fVc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910204"/>
            <a:ext cx="1981200" cy="947796"/>
          </a:xfrm>
          <a:prstGeom prst="rect">
            <a:avLst/>
          </a:prstGeom>
          <a:noFill/>
        </p:spPr>
      </p:pic>
      <p:pic>
        <p:nvPicPr>
          <p:cNvPr id="4100" name="Picture 4" descr="https://encrypted-tbn0.gstatic.com/images?q=tbn:ANd9GcS9uEcjb3IWzwUH63VyXSIgVoLtNE1S_Cw0S-pZY6FNSHNV0D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760524"/>
            <a:ext cx="2133600" cy="1097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75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– Enabling Robotics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Curricular coverage:</a:t>
            </a:r>
          </a:p>
          <a:p>
            <a:pPr lvl="1"/>
            <a:r>
              <a:rPr lang="en-US" dirty="0" smtClean="0"/>
              <a:t>C/C++ programming</a:t>
            </a:r>
          </a:p>
          <a:p>
            <a:pPr lvl="1"/>
            <a:r>
              <a:rPr lang="en-US" dirty="0" smtClean="0"/>
              <a:t>Operating systems</a:t>
            </a:r>
          </a:p>
          <a:p>
            <a:pPr lvl="1"/>
            <a:r>
              <a:rPr lang="en-US" dirty="0" smtClean="0"/>
              <a:t>Digital logic fundaments</a:t>
            </a:r>
          </a:p>
          <a:p>
            <a:pPr lvl="1"/>
            <a:r>
              <a:rPr lang="en-US" dirty="0" smtClean="0"/>
              <a:t>Programmable logic</a:t>
            </a:r>
          </a:p>
          <a:p>
            <a:pPr lvl="1"/>
            <a:r>
              <a:rPr lang="en-US" dirty="0" smtClean="0"/>
              <a:t>Simple </a:t>
            </a:r>
            <a:r>
              <a:rPr lang="en-US" dirty="0"/>
              <a:t>a</a:t>
            </a:r>
            <a:r>
              <a:rPr lang="en-US" dirty="0" smtClean="0"/>
              <a:t>lgorithms</a:t>
            </a:r>
          </a:p>
          <a:p>
            <a:pPr lvl="1"/>
            <a:r>
              <a:rPr lang="en-US" dirty="0" smtClean="0"/>
              <a:t>Simulation</a:t>
            </a:r>
          </a:p>
          <a:p>
            <a:pPr lvl="1"/>
            <a:r>
              <a:rPr lang="en-US" dirty="0" smtClean="0"/>
              <a:t>Wireless communication</a:t>
            </a:r>
            <a:endParaRPr lang="en-US" dirty="0"/>
          </a:p>
        </p:txBody>
      </p:sp>
      <p:pic>
        <p:nvPicPr>
          <p:cNvPr id="2050" name="Picture 2" descr="https://encrypted-tbn0.gstatic.com/images?q=tbn:ANd9GcSvKYPU73v7LX5ebjIxKElZ5-qOJFxsTZlfp4rabUdsKEZVIs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2428875" cy="1885950"/>
          </a:xfrm>
          <a:prstGeom prst="rect">
            <a:avLst/>
          </a:prstGeom>
          <a:noFill/>
        </p:spPr>
      </p:pic>
      <p:pic>
        <p:nvPicPr>
          <p:cNvPr id="2052" name="Picture 4" descr="https://encrypted-tbn2.gstatic.com/images?q=tbn:ANd9GcR1KSac_x74ci6YVR4fGBmeLROT0nh82PC-F90lbE12AeDaxaODN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638799"/>
            <a:ext cx="3762375" cy="1219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216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/>
          <a:lstStyle/>
          <a:p>
            <a:r>
              <a:rPr lang="en-US" sz="3600" dirty="0" smtClean="0"/>
              <a:t>Circuits and Signals: Biomedical Applications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Combined Lecture/Laboratory Course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/>
          <a:lstStyle/>
          <a:p>
            <a:r>
              <a:rPr lang="en-US" sz="2400" dirty="0" smtClean="0"/>
              <a:t>Covers a little more than half of circuits (some signals material is covered in circuits)</a:t>
            </a:r>
          </a:p>
          <a:p>
            <a:pPr lvl="1"/>
            <a:r>
              <a:rPr lang="en-US" sz="2000" dirty="0" smtClean="0"/>
              <a:t>R, L, C, sources, Kirchhoff’s Laws</a:t>
            </a:r>
          </a:p>
          <a:p>
            <a:pPr lvl="1"/>
            <a:r>
              <a:rPr lang="en-US" sz="2000" dirty="0" err="1" smtClean="0"/>
              <a:t>Thevenin</a:t>
            </a:r>
            <a:r>
              <a:rPr lang="en-US" sz="2000" dirty="0" smtClean="0"/>
              <a:t> and Norton equivalent circuits</a:t>
            </a:r>
          </a:p>
          <a:p>
            <a:pPr lvl="1"/>
            <a:r>
              <a:rPr lang="en-US" sz="2000" dirty="0" smtClean="0"/>
              <a:t>Op-Amp Circuits</a:t>
            </a:r>
          </a:p>
          <a:p>
            <a:pPr lvl="1"/>
            <a:r>
              <a:rPr lang="en-US" sz="2000" dirty="0" err="1" smtClean="0"/>
              <a:t>Phasor</a:t>
            </a:r>
            <a:r>
              <a:rPr lang="en-US" sz="2000" dirty="0" smtClean="0"/>
              <a:t> Analysis, Filters, Transfer Function</a:t>
            </a:r>
          </a:p>
          <a:p>
            <a:r>
              <a:rPr lang="en-US" sz="2400" dirty="0" smtClean="0"/>
              <a:t>Covers Portions of Linear Systems</a:t>
            </a:r>
          </a:p>
          <a:p>
            <a:pPr lvl="1"/>
            <a:r>
              <a:rPr lang="en-US" sz="2000" dirty="0" smtClean="0"/>
              <a:t>LTI Systems</a:t>
            </a:r>
          </a:p>
          <a:p>
            <a:pPr lvl="1"/>
            <a:r>
              <a:rPr lang="en-US" sz="2000" dirty="0" smtClean="0"/>
              <a:t>CT and DT Fourier Transform</a:t>
            </a:r>
          </a:p>
          <a:p>
            <a:pPr lvl="1"/>
            <a:r>
              <a:rPr lang="en-US" sz="2000" dirty="0" smtClean="0"/>
              <a:t>Transfer Functions and Filters</a:t>
            </a:r>
          </a:p>
          <a:p>
            <a:pPr lvl="1"/>
            <a:r>
              <a:rPr lang="en-US" sz="2000" dirty="0" smtClean="0"/>
              <a:t>ADC</a:t>
            </a:r>
          </a:p>
          <a:p>
            <a:r>
              <a:rPr lang="en-US" sz="2400" dirty="0" smtClean="0"/>
              <a:t>Biological Component (2 classes)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4838"/>
          </a:xfrm>
        </p:spPr>
        <p:txBody>
          <a:bodyPr/>
          <a:lstStyle/>
          <a:p>
            <a:pPr eaLnBrk="1" hangingPunct="1"/>
            <a:r>
              <a:rPr lang="en-US" sz="3200" dirty="0" smtClean="0"/>
              <a:t>New BS in EE/CE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24200" y="6334125"/>
            <a:ext cx="1219200" cy="457200"/>
          </a:xfrm>
          <a:prstGeom prst="roundRect">
            <a:avLst/>
          </a:prstGeom>
          <a:solidFill>
            <a:srgbClr val="9C5BC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Freshman Engineering 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29200" y="6334125"/>
            <a:ext cx="1219200" cy="457200"/>
          </a:xfrm>
          <a:prstGeom prst="roundRect">
            <a:avLst/>
          </a:prstGeom>
          <a:solidFill>
            <a:srgbClr val="9C5BC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Freshman Engineering II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19400" y="5710238"/>
            <a:ext cx="1828800" cy="5286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ECE Broad Intro. 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Biomedical </a:t>
            </a:r>
            <a:r>
              <a:rPr lang="en-US" sz="1100" dirty="0">
                <a:solidFill>
                  <a:schemeClr val="tx1"/>
                </a:solidFill>
              </a:rPr>
              <a:t>Circuits and Signals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00600" y="5710238"/>
            <a:ext cx="1828800" cy="5286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ECE Broad Intro. II  Enabling Robotics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19200" y="5053013"/>
            <a:ext cx="1219200" cy="557212"/>
          </a:xfrm>
          <a:prstGeom prst="roundRect">
            <a:avLst/>
          </a:prstGeom>
          <a:solidFill>
            <a:srgbClr val="32EE4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EE Fundamentals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of Electromagnetics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14600" y="5053013"/>
            <a:ext cx="1219200" cy="557212"/>
          </a:xfrm>
          <a:prstGeom prst="roundRect">
            <a:avLst/>
          </a:prstGeom>
          <a:solidFill>
            <a:srgbClr val="32EE4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EE Fundamentals of Electronics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10000" y="5053013"/>
            <a:ext cx="1219200" cy="557212"/>
          </a:xfrm>
          <a:prstGeom prst="roundRect">
            <a:avLst/>
          </a:prstGeom>
          <a:solidFill>
            <a:srgbClr val="32EE4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EE Fundamentals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of Linear Systems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05400" y="5053013"/>
            <a:ext cx="1219200" cy="557212"/>
          </a:xfrm>
          <a:prstGeom prst="roundRect">
            <a:avLst/>
          </a:prstGeom>
          <a:solidFill>
            <a:srgbClr val="32EE4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CE Fundamentals Dig. Logic  Comp. Organization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400800" y="5053013"/>
            <a:ext cx="1219200" cy="557212"/>
          </a:xfrm>
          <a:prstGeom prst="roundRect">
            <a:avLst/>
          </a:prstGeom>
          <a:solidFill>
            <a:srgbClr val="32EE48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CE Fundamentals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of Networks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96200" y="5053013"/>
            <a:ext cx="1295400" cy="557212"/>
          </a:xfrm>
          <a:prstGeom prst="roundRect">
            <a:avLst/>
          </a:prstGeom>
          <a:solidFill>
            <a:srgbClr val="32EE4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CE Fundamentals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of Engineering Algorithms</a:t>
            </a:r>
          </a:p>
        </p:txBody>
      </p: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152400" y="63960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latin typeface="Calibri" pitchFamily="34" charset="0"/>
              </a:rPr>
              <a:t>2 Freshman Engineering</a:t>
            </a:r>
          </a:p>
        </p:txBody>
      </p:sp>
      <p:sp>
        <p:nvSpPr>
          <p:cNvPr id="11278" name="TextBox 15"/>
          <p:cNvSpPr txBox="1">
            <a:spLocks noChangeArrowheads="1"/>
          </p:cNvSpPr>
          <p:nvPr/>
        </p:nvSpPr>
        <p:spPr bwMode="auto">
          <a:xfrm>
            <a:off x="152400" y="5678488"/>
            <a:ext cx="106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latin typeface="Calibri" pitchFamily="34" charset="0"/>
              </a:rPr>
              <a:t>2 Broad Introductory Sophomore</a:t>
            </a:r>
          </a:p>
        </p:txBody>
      </p:sp>
      <p:sp>
        <p:nvSpPr>
          <p:cNvPr id="11279" name="TextBox 16"/>
          <p:cNvSpPr txBox="1">
            <a:spLocks noChangeArrowheads="1"/>
          </p:cNvSpPr>
          <p:nvPr/>
        </p:nvSpPr>
        <p:spPr bwMode="auto">
          <a:xfrm>
            <a:off x="76200" y="5019675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latin typeface="Calibri" pitchFamily="34" charset="0"/>
              </a:rPr>
              <a:t>3EE + 1CE or</a:t>
            </a:r>
          </a:p>
          <a:p>
            <a:pPr eaLnBrk="1" hangingPunct="1"/>
            <a:r>
              <a:rPr lang="en-US" sz="1200" b="1">
                <a:latin typeface="Calibri" pitchFamily="34" charset="0"/>
              </a:rPr>
              <a:t>3CE + 1EE Fundamentals</a:t>
            </a:r>
          </a:p>
        </p:txBody>
      </p:sp>
      <p:sp>
        <p:nvSpPr>
          <p:cNvPr id="11280" name="TextBox 17"/>
          <p:cNvSpPr txBox="1">
            <a:spLocks noChangeArrowheads="1"/>
          </p:cNvSpPr>
          <p:nvPr/>
        </p:nvSpPr>
        <p:spPr bwMode="auto">
          <a:xfrm>
            <a:off x="134938" y="31242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latin typeface="Calibri" pitchFamily="34" charset="0"/>
              </a:rPr>
              <a:t>4 Technical Electives</a:t>
            </a:r>
          </a:p>
        </p:txBody>
      </p:sp>
      <p:sp>
        <p:nvSpPr>
          <p:cNvPr id="11281" name="TextBox 19"/>
          <p:cNvSpPr txBox="1">
            <a:spLocks noChangeArrowheads="1"/>
          </p:cNvSpPr>
          <p:nvPr/>
        </p:nvSpPr>
        <p:spPr bwMode="auto">
          <a:xfrm>
            <a:off x="152400" y="633413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latin typeface="Calibri" pitchFamily="34" charset="0"/>
              </a:rPr>
              <a:t>2 Capstone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219200" y="604838"/>
            <a:ext cx="1219200" cy="4572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Capstone I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514600" y="604838"/>
            <a:ext cx="1219200" cy="4572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Capstone II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219200" y="44196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Optics for Engineers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514600" y="3886200"/>
            <a:ext cx="1219200" cy="457200"/>
          </a:xfrm>
          <a:prstGeom prst="roundRect">
            <a:avLst/>
          </a:prstGeom>
          <a:solidFill>
            <a:srgbClr val="D9B1D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Electronic Design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105400" y="38862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Digital Signal Processing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96200" y="4419600"/>
            <a:ext cx="1219200" cy="457200"/>
          </a:xfrm>
          <a:prstGeom prst="roundRect">
            <a:avLst/>
          </a:prstGeom>
          <a:solidFill>
            <a:srgbClr val="E1A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Optimization Methods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696200" y="38862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Software Engineering I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400800" y="4419600"/>
            <a:ext cx="1219200" cy="457200"/>
          </a:xfrm>
          <a:prstGeom prst="roundRect">
            <a:avLst/>
          </a:prstGeom>
          <a:solidFill>
            <a:srgbClr val="E1A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Computer Architecture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400800" y="3886200"/>
            <a:ext cx="1219200" cy="457200"/>
          </a:xfrm>
          <a:prstGeom prst="roundRect">
            <a:avLst/>
          </a:prstGeom>
          <a:solidFill>
            <a:srgbClr val="E1A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Microprocessor Based Design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105400" y="44196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Image Processing and Pattern Recognition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810000" y="38862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Wireless Communications Circuits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810000" y="44196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Communications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514600" y="4419600"/>
            <a:ext cx="1219200" cy="457200"/>
          </a:xfrm>
          <a:prstGeom prst="roundRect">
            <a:avLst/>
          </a:prstGeom>
          <a:solidFill>
            <a:srgbClr val="E1A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Electronics II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219200" y="3887788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Electronic Materials</a:t>
            </a:r>
          </a:p>
        </p:txBody>
      </p:sp>
      <p:sp>
        <p:nvSpPr>
          <p:cNvPr id="11296" name="TextBox 17"/>
          <p:cNvSpPr txBox="1">
            <a:spLocks noChangeArrowheads="1"/>
          </p:cNvSpPr>
          <p:nvPr/>
        </p:nvSpPr>
        <p:spPr bwMode="auto">
          <a:xfrm>
            <a:off x="152400" y="1138238"/>
            <a:ext cx="106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latin typeface="Calibri" pitchFamily="34" charset="0"/>
              </a:rPr>
              <a:t>5 General Electives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219200" y="1143000"/>
            <a:ext cx="1219200" cy="457200"/>
          </a:xfrm>
          <a:prstGeom prst="round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EE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514600" y="1143000"/>
            <a:ext cx="1219200" cy="457200"/>
          </a:xfrm>
          <a:prstGeom prst="round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CE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810000" y="1143000"/>
            <a:ext cx="1219200" cy="457200"/>
          </a:xfrm>
          <a:prstGeom prst="round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Other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407025" y="685800"/>
            <a:ext cx="3206750" cy="8429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</a:rPr>
              <a:t>EEs take at least 2 EE technical electives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</a:rPr>
              <a:t>CEs take at least 2 CE technical electives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</a:rPr>
              <a:t>ECEs take at least 2 CE and 2 EE electives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</a:rPr>
              <a:t>ECEs take all 6 fundamentals courses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514600" y="3351213"/>
            <a:ext cx="1219200" cy="457200"/>
          </a:xfrm>
          <a:prstGeom prst="roundRect">
            <a:avLst/>
          </a:prstGeom>
          <a:solidFill>
            <a:srgbClr val="E1A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Power Electronics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105400" y="33512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Classical Control Systems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696200" y="3351213"/>
            <a:ext cx="1219200" cy="457200"/>
          </a:xfrm>
          <a:prstGeom prst="roundRect">
            <a:avLst/>
          </a:prstGeom>
          <a:solidFill>
            <a:srgbClr val="D9B1D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Networks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400800" y="33512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High-Speed Digital Design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810000" y="33512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1"/>
                </a:solidFill>
              </a:rPr>
              <a:t>Wireless Personal Communications Systems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219200" y="33528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Microwave Circuits and Networks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514600" y="28194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Biomedical Electronics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105400" y="28194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Digital Control Systems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696200" y="28194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VLSI Design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400800" y="28194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Hardware Description Lang. Synthesis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810000" y="28194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Power Systems Analysis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219200" y="2820988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Antennas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2514600" y="22844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Semiconductor Device Theory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105400" y="22844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Biomedical Signal Processing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696200" y="22844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Parallel and Distributed Computing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400800" y="2284413"/>
            <a:ext cx="1219200" cy="457200"/>
          </a:xfrm>
          <a:prstGeom prst="roundRect">
            <a:avLst/>
          </a:prstGeom>
          <a:solidFill>
            <a:srgbClr val="E1A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Embedded System Design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810000" y="22844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Electric Drives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219200" y="22860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Subsurface Sensing and Imaging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514600" y="17510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Micro and Nano-Fabrication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5105400" y="17510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Biomedical Optics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696200" y="17510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CAD for Deign and Test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400800" y="17510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Computer and Telecommunication Networks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810000" y="17510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Electrical Machines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219200" y="17526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Numerical Methods and Comp. App.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000000"/>
                </a:solidFill>
              </a:rPr>
              <a:t>Instructional </a:t>
            </a:r>
            <a:r>
              <a:rPr lang="en-US" sz="2800" dirty="0" smtClean="0">
                <a:solidFill>
                  <a:srgbClr val="000000"/>
                </a:solidFill>
              </a:rPr>
              <a:t>Model, Broad Introductory Courses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0600" y="1219200"/>
            <a:ext cx="2209800" cy="99060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Professor</a:t>
            </a:r>
            <a:r>
              <a:rPr lang="en-US" dirty="0" smtClean="0">
                <a:solidFill>
                  <a:schemeClr val="tx1"/>
                </a:solidFill>
              </a:rPr>
              <a:t>, 65 minute lecture class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467100" y="1219200"/>
            <a:ext cx="2209800" cy="99060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Professor</a:t>
            </a:r>
            <a:r>
              <a:rPr lang="en-US" dirty="0" smtClean="0">
                <a:solidFill>
                  <a:schemeClr val="tx1"/>
                </a:solidFill>
              </a:rPr>
              <a:t>, 65 minute lecture class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943600" y="1219200"/>
            <a:ext cx="2209800" cy="205740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Professor, 2 TAs, 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1 Undergraduate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140 minute active learning class in the lab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55924" cy="6874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3333" r="7830" b="4314"/>
          <a:stretch/>
        </p:blipFill>
        <p:spPr>
          <a:xfrm>
            <a:off x="3857998" y="3770025"/>
            <a:ext cx="5285530" cy="3104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2"/>
          <a:stretch/>
        </p:blipFill>
        <p:spPr>
          <a:xfrm>
            <a:off x="5147231" y="1"/>
            <a:ext cx="3996296" cy="3770025"/>
          </a:xfrm>
          <a:prstGeom prst="rect">
            <a:avLst/>
          </a:prstGeom>
        </p:spPr>
      </p:pic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4943309" cy="762000"/>
          </a:xfrm>
        </p:spPr>
        <p:txBody>
          <a:bodyPr/>
          <a:lstStyle/>
          <a:p>
            <a:r>
              <a:rPr lang="en-US" sz="2800" dirty="0" smtClean="0"/>
              <a:t>Biomedical Circuits and Signals</a:t>
            </a:r>
            <a:br>
              <a:rPr lang="en-US" sz="2800" dirty="0" smtClean="0"/>
            </a:br>
            <a:r>
              <a:rPr lang="en-US" sz="1800" dirty="0" smtClean="0"/>
              <a:t>Combined Lecture/Laboratory Course</a:t>
            </a:r>
          </a:p>
        </p:txBody>
      </p:sp>
    </p:spTree>
    <p:extLst>
      <p:ext uri="{BB962C8B-B14F-4D97-AF65-F5344CB8AC3E}">
        <p14:creationId xmlns:p14="http://schemas.microsoft.com/office/powerpoint/2010/main" val="1179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3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943600"/>
          </a:xfrm>
        </p:spPr>
        <p:txBody>
          <a:bodyPr/>
          <a:lstStyle/>
          <a:p>
            <a:pPr marL="514350" indent="-457200" eaLnBrk="1" hangingPunct="1">
              <a:buFont typeface="+mj-lt"/>
              <a:buAutoNum type="arabicPeriod"/>
            </a:pPr>
            <a:r>
              <a:rPr lang="en-US" sz="2800" dirty="0" smtClean="0"/>
              <a:t>Make connections with Faculty and Students (retention)</a:t>
            </a:r>
          </a:p>
          <a:p>
            <a:pPr lvl="1" eaLnBrk="1" hangingPunct="1"/>
            <a:r>
              <a:rPr lang="en-US" sz="2400" dirty="0" smtClean="0"/>
              <a:t>Sophomore students interact with upper class   undergraduates, graduate students and faculty in the active learning portion of the course (the lab).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 smtClean="0"/>
              <a:t>Coordination</a:t>
            </a:r>
          </a:p>
          <a:p>
            <a:pPr marL="744538" lvl="1" indent="-344488" eaLnBrk="1" hangingPunct="1"/>
            <a:r>
              <a:rPr lang="en-US" sz="2400" dirty="0" smtClean="0"/>
              <a:t>The students see the same instructors in the whole course (faculty, TAs, upper class undergraduates)</a:t>
            </a:r>
          </a:p>
          <a:p>
            <a:pPr marL="744538" lvl="1" indent="-344488" eaLnBrk="1" hangingPunct="1"/>
            <a:r>
              <a:rPr lang="en-US" sz="2400" dirty="0" smtClean="0"/>
              <a:t>The lab is tightly integrated with the course</a:t>
            </a:r>
          </a:p>
          <a:p>
            <a:pPr marL="1084263" lvl="2" indent="-284163" eaLnBrk="1" hangingPunct="1"/>
            <a:r>
              <a:rPr lang="en-US" sz="2000" dirty="0" smtClean="0"/>
              <a:t>Lab components discussed in lecture</a:t>
            </a:r>
          </a:p>
          <a:p>
            <a:pPr marL="1084263" lvl="2" indent="-284163" eaLnBrk="1" hangingPunct="1"/>
            <a:r>
              <a:rPr lang="en-US" sz="2000" dirty="0" smtClean="0"/>
              <a:t>Lecture components discussed and used in lab 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 smtClean="0"/>
              <a:t>Work Load</a:t>
            </a:r>
            <a:endParaRPr lang="en-US" dirty="0"/>
          </a:p>
          <a:p>
            <a:pPr marL="914400" lvl="1" indent="-514350" eaLnBrk="1" hangingPunct="1"/>
            <a:r>
              <a:rPr lang="en-US" sz="2400" dirty="0" smtClean="0"/>
              <a:t>Faculty - Two 65 minute lectures + One 2 hour active learning (lab) session (with 1 Faculty, 2 TA, 1 UG), 4 credits</a:t>
            </a:r>
          </a:p>
          <a:p>
            <a:pPr marL="914400" lvl="1" indent="-514350" eaLnBrk="1" hangingPunct="1"/>
            <a:r>
              <a:rPr lang="en-US" sz="2400" dirty="0" smtClean="0"/>
              <a:t>Total # faculty loads less – No separate lab faculty</a:t>
            </a: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Instructional Model Elements</a:t>
            </a:r>
          </a:p>
        </p:txBody>
      </p:sp>
    </p:spTree>
    <p:extLst>
      <p:ext uri="{BB962C8B-B14F-4D97-AF65-F5344CB8AC3E}">
        <p14:creationId xmlns:p14="http://schemas.microsoft.com/office/powerpoint/2010/main" val="4951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4838"/>
          </a:xfrm>
        </p:spPr>
        <p:txBody>
          <a:bodyPr/>
          <a:lstStyle/>
          <a:p>
            <a:pPr eaLnBrk="1" hangingPunct="1"/>
            <a:r>
              <a:rPr lang="en-US" sz="3200" dirty="0" smtClean="0"/>
              <a:t>New BS in EE/CE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24200" y="6334125"/>
            <a:ext cx="1219200" cy="457200"/>
          </a:xfrm>
          <a:prstGeom prst="roundRect">
            <a:avLst/>
          </a:prstGeom>
          <a:solidFill>
            <a:srgbClr val="9C5BC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Freshman Engineering 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29200" y="6334125"/>
            <a:ext cx="1219200" cy="457200"/>
          </a:xfrm>
          <a:prstGeom prst="roundRect">
            <a:avLst/>
          </a:prstGeom>
          <a:solidFill>
            <a:srgbClr val="9C5BC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Freshman Engineering II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19400" y="5710238"/>
            <a:ext cx="1828800" cy="5286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ECE Broad Intro. 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Biomedical </a:t>
            </a:r>
            <a:r>
              <a:rPr lang="en-US" sz="1100" dirty="0">
                <a:solidFill>
                  <a:prstClr val="black"/>
                </a:solidFill>
              </a:rPr>
              <a:t>Circuits and Signals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00600" y="5710238"/>
            <a:ext cx="1828800" cy="5286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ECE Broad Intro. II  Enabling Robotics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19200" y="5053013"/>
            <a:ext cx="1219200" cy="557212"/>
          </a:xfrm>
          <a:prstGeom prst="roundRect">
            <a:avLst/>
          </a:prstGeom>
          <a:solidFill>
            <a:srgbClr val="32EE4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EE Fundamentals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of Electromagnetics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14600" y="5053013"/>
            <a:ext cx="1219200" cy="557212"/>
          </a:xfrm>
          <a:prstGeom prst="roundRect">
            <a:avLst/>
          </a:prstGeom>
          <a:solidFill>
            <a:srgbClr val="32EE4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EE Fundamentals of Electronics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10000" y="5053013"/>
            <a:ext cx="1219200" cy="557212"/>
          </a:xfrm>
          <a:prstGeom prst="roundRect">
            <a:avLst/>
          </a:prstGeom>
          <a:solidFill>
            <a:srgbClr val="32EE4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EE Fundamentals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of Linear Systems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05400" y="5053013"/>
            <a:ext cx="1219200" cy="557212"/>
          </a:xfrm>
          <a:prstGeom prst="roundRect">
            <a:avLst/>
          </a:prstGeom>
          <a:solidFill>
            <a:srgbClr val="32EE4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CE Fundamentals Dig. Logic  Comp. Organization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400800" y="5053013"/>
            <a:ext cx="1219200" cy="557212"/>
          </a:xfrm>
          <a:prstGeom prst="roundRect">
            <a:avLst/>
          </a:prstGeom>
          <a:solidFill>
            <a:srgbClr val="32EE48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CE Fundamentals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of Networks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96200" y="5053013"/>
            <a:ext cx="1295400" cy="557212"/>
          </a:xfrm>
          <a:prstGeom prst="roundRect">
            <a:avLst/>
          </a:prstGeom>
          <a:solidFill>
            <a:srgbClr val="32EE4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CE Fundamentals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of Engineering Algorithms</a:t>
            </a:r>
          </a:p>
        </p:txBody>
      </p: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152400" y="63960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prstClr val="black"/>
                </a:solidFill>
                <a:latin typeface="Calibri" pitchFamily="34" charset="0"/>
              </a:rPr>
              <a:t>2 Freshman Engineering</a:t>
            </a:r>
          </a:p>
        </p:txBody>
      </p:sp>
      <p:sp>
        <p:nvSpPr>
          <p:cNvPr id="11278" name="TextBox 15"/>
          <p:cNvSpPr txBox="1">
            <a:spLocks noChangeArrowheads="1"/>
          </p:cNvSpPr>
          <p:nvPr/>
        </p:nvSpPr>
        <p:spPr bwMode="auto">
          <a:xfrm>
            <a:off x="152400" y="5678488"/>
            <a:ext cx="106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prstClr val="black"/>
                </a:solidFill>
                <a:latin typeface="Calibri" pitchFamily="34" charset="0"/>
              </a:rPr>
              <a:t>2 Broad Introductory Sophomore</a:t>
            </a:r>
          </a:p>
        </p:txBody>
      </p:sp>
      <p:sp>
        <p:nvSpPr>
          <p:cNvPr id="11279" name="TextBox 16"/>
          <p:cNvSpPr txBox="1">
            <a:spLocks noChangeArrowheads="1"/>
          </p:cNvSpPr>
          <p:nvPr/>
        </p:nvSpPr>
        <p:spPr bwMode="auto">
          <a:xfrm>
            <a:off x="76200" y="5019675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prstClr val="black"/>
                </a:solidFill>
                <a:latin typeface="Calibri" pitchFamily="34" charset="0"/>
              </a:rPr>
              <a:t>3EE + 1CE or</a:t>
            </a:r>
          </a:p>
          <a:p>
            <a:pPr eaLnBrk="1" hangingPunct="1"/>
            <a:r>
              <a:rPr lang="en-US" sz="1200" b="1">
                <a:solidFill>
                  <a:prstClr val="black"/>
                </a:solidFill>
                <a:latin typeface="Calibri" pitchFamily="34" charset="0"/>
              </a:rPr>
              <a:t>3CE + 1EE Fundamentals</a:t>
            </a:r>
          </a:p>
        </p:txBody>
      </p:sp>
      <p:sp>
        <p:nvSpPr>
          <p:cNvPr id="11280" name="TextBox 17"/>
          <p:cNvSpPr txBox="1">
            <a:spLocks noChangeArrowheads="1"/>
          </p:cNvSpPr>
          <p:nvPr/>
        </p:nvSpPr>
        <p:spPr bwMode="auto">
          <a:xfrm>
            <a:off x="134938" y="31242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prstClr val="black"/>
                </a:solidFill>
                <a:latin typeface="Calibri" pitchFamily="34" charset="0"/>
              </a:rPr>
              <a:t>4 Technical Electives</a:t>
            </a:r>
          </a:p>
        </p:txBody>
      </p:sp>
      <p:sp>
        <p:nvSpPr>
          <p:cNvPr id="11281" name="TextBox 19"/>
          <p:cNvSpPr txBox="1">
            <a:spLocks noChangeArrowheads="1"/>
          </p:cNvSpPr>
          <p:nvPr/>
        </p:nvSpPr>
        <p:spPr bwMode="auto">
          <a:xfrm>
            <a:off x="152400" y="633413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prstClr val="black"/>
                </a:solidFill>
                <a:latin typeface="Calibri" pitchFamily="34" charset="0"/>
              </a:rPr>
              <a:t>2 Capstone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219200" y="604838"/>
            <a:ext cx="1219200" cy="4572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Capstone I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514600" y="604838"/>
            <a:ext cx="1219200" cy="4572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Capstone II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219200" y="44196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Optics for Engineers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514600" y="3886200"/>
            <a:ext cx="1219200" cy="457200"/>
          </a:xfrm>
          <a:prstGeom prst="roundRect">
            <a:avLst/>
          </a:prstGeom>
          <a:solidFill>
            <a:srgbClr val="D9B1D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Electronic Design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105400" y="38862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Digital Signal Processing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96200" y="4419600"/>
            <a:ext cx="1219200" cy="457200"/>
          </a:xfrm>
          <a:prstGeom prst="roundRect">
            <a:avLst/>
          </a:prstGeom>
          <a:solidFill>
            <a:srgbClr val="E1A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Optimization Methods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696200" y="38862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Software Engineering I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400800" y="4419600"/>
            <a:ext cx="1219200" cy="457200"/>
          </a:xfrm>
          <a:prstGeom prst="roundRect">
            <a:avLst/>
          </a:prstGeom>
          <a:solidFill>
            <a:srgbClr val="E1A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Computer Architecture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400800" y="3886200"/>
            <a:ext cx="1219200" cy="457200"/>
          </a:xfrm>
          <a:prstGeom prst="roundRect">
            <a:avLst/>
          </a:prstGeom>
          <a:solidFill>
            <a:srgbClr val="E1A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Microprocessor Based Design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105400" y="44196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Image Processing and Pattern Recognition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810000" y="38862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Wireless Communications Circuits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810000" y="44196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Communications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514600" y="4419600"/>
            <a:ext cx="1219200" cy="457200"/>
          </a:xfrm>
          <a:prstGeom prst="roundRect">
            <a:avLst/>
          </a:prstGeom>
          <a:solidFill>
            <a:srgbClr val="E1A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Electronics II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219200" y="3887788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Electronic Materials</a:t>
            </a:r>
          </a:p>
        </p:txBody>
      </p:sp>
      <p:sp>
        <p:nvSpPr>
          <p:cNvPr id="11296" name="TextBox 17"/>
          <p:cNvSpPr txBox="1">
            <a:spLocks noChangeArrowheads="1"/>
          </p:cNvSpPr>
          <p:nvPr/>
        </p:nvSpPr>
        <p:spPr bwMode="auto">
          <a:xfrm>
            <a:off x="152400" y="1138238"/>
            <a:ext cx="106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prstClr val="black"/>
                </a:solidFill>
                <a:latin typeface="Calibri" pitchFamily="34" charset="0"/>
              </a:rPr>
              <a:t>5 General Electives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219200" y="1143000"/>
            <a:ext cx="1219200" cy="457200"/>
          </a:xfrm>
          <a:prstGeom prst="round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EE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514600" y="1143000"/>
            <a:ext cx="1219200" cy="457200"/>
          </a:xfrm>
          <a:prstGeom prst="round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CE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810000" y="1143000"/>
            <a:ext cx="1219200" cy="457200"/>
          </a:xfrm>
          <a:prstGeom prst="round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Other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407025" y="685800"/>
            <a:ext cx="3206750" cy="8429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FF0000"/>
                </a:solidFill>
              </a:rPr>
              <a:t>EEs take at least 2 EE technical electives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FF0000"/>
                </a:solidFill>
              </a:rPr>
              <a:t>CEs take at least 2 CE technical electives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FF0000"/>
                </a:solidFill>
              </a:rPr>
              <a:t>ECEs take at least 2 CE and 2 EE electives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prstClr val="black"/>
                </a:solidFill>
              </a:rPr>
              <a:t>ECEs take all 6 fundamentals courses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514600" y="3351213"/>
            <a:ext cx="1219200" cy="457200"/>
          </a:xfrm>
          <a:prstGeom prst="roundRect">
            <a:avLst/>
          </a:prstGeom>
          <a:solidFill>
            <a:srgbClr val="E1A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Power Electronics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105400" y="33512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Classical Control Systems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696200" y="3351213"/>
            <a:ext cx="1219200" cy="457200"/>
          </a:xfrm>
          <a:prstGeom prst="roundRect">
            <a:avLst/>
          </a:prstGeom>
          <a:solidFill>
            <a:srgbClr val="D9B1D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Networks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400800" y="33512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High-Speed Digital Design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810000" y="33512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prstClr val="black"/>
                </a:solidFill>
              </a:rPr>
              <a:t>Wireless Personal Communications Systems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219200" y="33528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Microwave Circuits and Networks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514600" y="28194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Biomedical Electronics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105400" y="28194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Digital Control Systems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696200" y="28194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VLSI Design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400800" y="28194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Hardware Description Lang. Synthesis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810000" y="28194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Power Systems Analysis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219200" y="2820988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Antennas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2514600" y="22844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Semiconductor Device Theory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105400" y="22844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Biomedical Signal Processing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696200" y="22844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Parallel and Distributed Computing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400800" y="2284413"/>
            <a:ext cx="1219200" cy="457200"/>
          </a:xfrm>
          <a:prstGeom prst="roundRect">
            <a:avLst/>
          </a:prstGeom>
          <a:solidFill>
            <a:srgbClr val="E1AA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Embedded System Design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810000" y="22844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Electric Drives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219200" y="22860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Subsurface Sensing and Imaging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514600" y="17510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Micro and Nano-Fabrication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5105400" y="17510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Biomedical Optics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696200" y="17510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CAD for Deign and Test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400800" y="17510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Computer and Telecommunication Networks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810000" y="1751013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Electrical Machines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219200" y="1752600"/>
            <a:ext cx="12192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Numerical Methods and Comp. App.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91400" y="3048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Eliminate?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000000"/>
                </a:solidFill>
              </a:rPr>
              <a:t>Instructional Model, </a:t>
            </a:r>
            <a:r>
              <a:rPr lang="en-US" sz="2000" dirty="0" smtClean="0">
                <a:solidFill>
                  <a:srgbClr val="000000"/>
                </a:solidFill>
              </a:rPr>
              <a:t>Broad Introductory Courses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118185" y="2367691"/>
            <a:ext cx="1016000" cy="5556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Lab </a:t>
            </a:r>
            <a:r>
              <a:rPr lang="en-US" sz="900" dirty="0" smtClean="0">
                <a:solidFill>
                  <a:prstClr val="black"/>
                </a:solidFill>
              </a:rPr>
              <a:t>Class 1 </a:t>
            </a:r>
          </a:p>
          <a:p>
            <a:pPr algn="ctr"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TA 1, 2 </a:t>
            </a:r>
            <a:r>
              <a:rPr lang="en-US" sz="900" dirty="0">
                <a:solidFill>
                  <a:prstClr val="black"/>
                </a:solidFill>
              </a:rPr>
              <a:t>Prof. 1</a:t>
            </a:r>
          </a:p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UG </a:t>
            </a:r>
            <a:r>
              <a:rPr lang="en-US" sz="900" dirty="0" smtClean="0">
                <a:solidFill>
                  <a:prstClr val="black"/>
                </a:solidFill>
              </a:rPr>
              <a:t>1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282863" y="2367691"/>
            <a:ext cx="968922" cy="5556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Lab </a:t>
            </a:r>
            <a:r>
              <a:rPr lang="en-US" sz="900" dirty="0" smtClean="0">
                <a:solidFill>
                  <a:prstClr val="black"/>
                </a:solidFill>
              </a:rPr>
              <a:t>Class 2 </a:t>
            </a:r>
          </a:p>
          <a:p>
            <a:pPr algn="ctr"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TA 1, 2 Prof</a:t>
            </a:r>
            <a:r>
              <a:rPr lang="en-US" sz="900" dirty="0">
                <a:solidFill>
                  <a:prstClr val="black"/>
                </a:solidFill>
              </a:rPr>
              <a:t>. 2</a:t>
            </a:r>
          </a:p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UG </a:t>
            </a:r>
            <a:r>
              <a:rPr lang="en-US" sz="900" dirty="0" smtClean="0">
                <a:solidFill>
                  <a:prstClr val="black"/>
                </a:solidFill>
              </a:rPr>
              <a:t>1, 2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404184" y="2363604"/>
            <a:ext cx="956847" cy="5556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Lab </a:t>
            </a:r>
            <a:r>
              <a:rPr lang="en-US" sz="900" dirty="0" smtClean="0">
                <a:solidFill>
                  <a:prstClr val="black"/>
                </a:solidFill>
              </a:rPr>
              <a:t>Class 3 </a:t>
            </a:r>
          </a:p>
          <a:p>
            <a:pPr algn="ctr"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TA 2, 3 </a:t>
            </a:r>
            <a:r>
              <a:rPr lang="en-US" sz="900" dirty="0">
                <a:solidFill>
                  <a:prstClr val="black"/>
                </a:solidFill>
              </a:rPr>
              <a:t>Prof. 3</a:t>
            </a:r>
          </a:p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UG </a:t>
            </a:r>
            <a:r>
              <a:rPr lang="en-US" sz="900" dirty="0" smtClean="0">
                <a:solidFill>
                  <a:prstClr val="black"/>
                </a:solidFill>
              </a:rPr>
              <a:t>3, 4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4480809" y="2363604"/>
            <a:ext cx="1021855" cy="5556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Lab Class 4</a:t>
            </a:r>
          </a:p>
          <a:p>
            <a:pPr algn="ctr"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TA 2, 3 </a:t>
            </a:r>
            <a:r>
              <a:rPr lang="en-US" sz="900" dirty="0">
                <a:solidFill>
                  <a:prstClr val="black"/>
                </a:solidFill>
              </a:rPr>
              <a:t>Prof. 4</a:t>
            </a:r>
          </a:p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UG </a:t>
            </a:r>
            <a:r>
              <a:rPr lang="en-US" sz="900" dirty="0" smtClean="0">
                <a:solidFill>
                  <a:prstClr val="black"/>
                </a:solidFill>
              </a:rPr>
              <a:t>3, 4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452619" y="5552372"/>
            <a:ext cx="1409700" cy="4953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HKN Tutors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52619" y="4227512"/>
            <a:ext cx="1409700" cy="4953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Prof. Office Hours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129019" y="4343400"/>
            <a:ext cx="2209800" cy="2077492"/>
          </a:xfrm>
          <a:prstGeom prst="rect">
            <a:avLst/>
          </a:prstGeom>
          <a:noFill/>
        </p:spPr>
        <p:txBody>
          <a:bodyPr lIns="45720" tIns="22860" rIns="45720" bIns="2286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</a:rPr>
              <a:t>Summary:</a:t>
            </a:r>
          </a:p>
          <a:p>
            <a:pPr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142875" indent="-142875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4 Professor-Loads</a:t>
            </a:r>
          </a:p>
          <a:p>
            <a:pPr marL="142875" indent="-142875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4 Credits </a:t>
            </a:r>
            <a:endParaRPr lang="en-US" sz="1200" dirty="0">
              <a:solidFill>
                <a:prstClr val="black"/>
              </a:solidFill>
            </a:endParaRPr>
          </a:p>
          <a:p>
            <a:pPr marL="142875" indent="-142875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More consistent set of resources</a:t>
            </a:r>
          </a:p>
          <a:p>
            <a:pPr marL="142875" indent="-142875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Could be 2, 3</a:t>
            </a:r>
            <a:r>
              <a:rPr lang="en-US" sz="1200" dirty="0" smtClean="0">
                <a:solidFill>
                  <a:prstClr val="black"/>
                </a:solidFill>
              </a:rPr>
              <a:t>, </a:t>
            </a:r>
            <a:r>
              <a:rPr lang="en-US" sz="1200" dirty="0">
                <a:solidFill>
                  <a:prstClr val="black"/>
                </a:solidFill>
              </a:rPr>
              <a:t>4 professors depending on </a:t>
            </a:r>
            <a:r>
              <a:rPr lang="en-US" sz="1200" dirty="0" smtClean="0">
                <a:solidFill>
                  <a:prstClr val="black"/>
                </a:solidFill>
              </a:rPr>
              <a:t>number of students each semester/ teaching loads</a:t>
            </a:r>
          </a:p>
          <a:p>
            <a:pPr marL="142875" indent="-142875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Could be 1 TA, 2 UG each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118185" y="1818547"/>
            <a:ext cx="101600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Section 1, </a:t>
            </a:r>
            <a:r>
              <a:rPr lang="en-US" sz="900" dirty="0" smtClean="0">
                <a:solidFill>
                  <a:prstClr val="black"/>
                </a:solidFill>
              </a:rPr>
              <a:t>Prof. 1 TA 1,2,3,4 </a:t>
            </a:r>
          </a:p>
          <a:p>
            <a:pPr algn="ctr"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35 </a:t>
            </a:r>
            <a:r>
              <a:rPr lang="en-US" sz="900" dirty="0">
                <a:solidFill>
                  <a:prstClr val="black"/>
                </a:solidFill>
              </a:rPr>
              <a:t>Students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261185" y="1818546"/>
            <a:ext cx="990600" cy="45220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Section 2, Prof. </a:t>
            </a:r>
            <a:r>
              <a:rPr lang="en-US" sz="900" dirty="0" smtClean="0">
                <a:solidFill>
                  <a:prstClr val="black"/>
                </a:solidFill>
              </a:rPr>
              <a:t>2 </a:t>
            </a:r>
            <a:r>
              <a:rPr lang="en-US" sz="900" dirty="0">
                <a:solidFill>
                  <a:prstClr val="black"/>
                </a:solidFill>
              </a:rPr>
              <a:t>TA 1,2 </a:t>
            </a:r>
            <a:r>
              <a:rPr lang="en-US" sz="900" dirty="0" smtClean="0">
                <a:solidFill>
                  <a:prstClr val="black"/>
                </a:solidFill>
              </a:rPr>
              <a:t>,3,4</a:t>
            </a:r>
          </a:p>
          <a:p>
            <a:pPr algn="ctr"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35 </a:t>
            </a:r>
            <a:r>
              <a:rPr lang="en-US" sz="900" dirty="0">
                <a:solidFill>
                  <a:prstClr val="black"/>
                </a:solidFill>
              </a:rPr>
              <a:t>Students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3369208" y="1814460"/>
            <a:ext cx="991824" cy="4587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Section 3, Prof. </a:t>
            </a:r>
            <a:r>
              <a:rPr lang="en-US" sz="900" dirty="0" smtClean="0">
                <a:solidFill>
                  <a:prstClr val="black"/>
                </a:solidFill>
              </a:rPr>
              <a:t>3 </a:t>
            </a:r>
            <a:r>
              <a:rPr lang="en-US" sz="900" dirty="0">
                <a:solidFill>
                  <a:prstClr val="black"/>
                </a:solidFill>
              </a:rPr>
              <a:t>TA </a:t>
            </a:r>
            <a:r>
              <a:rPr lang="en-US" sz="900" dirty="0" smtClean="0">
                <a:solidFill>
                  <a:prstClr val="black"/>
                </a:solidFill>
              </a:rPr>
              <a:t>1,2,3,4 </a:t>
            </a:r>
          </a:p>
          <a:p>
            <a:pPr algn="ctr"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35 </a:t>
            </a:r>
            <a:r>
              <a:rPr lang="en-US" sz="900" dirty="0">
                <a:solidFill>
                  <a:prstClr val="black"/>
                </a:solidFill>
              </a:rPr>
              <a:t>Students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480810" y="1814460"/>
            <a:ext cx="1021855" cy="4587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Section </a:t>
            </a:r>
            <a:r>
              <a:rPr lang="en-US" sz="900" dirty="0" smtClean="0">
                <a:solidFill>
                  <a:prstClr val="black"/>
                </a:solidFill>
              </a:rPr>
              <a:t>4, </a:t>
            </a:r>
            <a:r>
              <a:rPr lang="en-US" sz="900" dirty="0">
                <a:solidFill>
                  <a:prstClr val="black"/>
                </a:solidFill>
              </a:rPr>
              <a:t>Prof. </a:t>
            </a:r>
            <a:r>
              <a:rPr lang="en-US" sz="900" dirty="0" smtClean="0">
                <a:solidFill>
                  <a:prstClr val="black"/>
                </a:solidFill>
              </a:rPr>
              <a:t>4 </a:t>
            </a:r>
            <a:r>
              <a:rPr lang="en-US" sz="900" dirty="0">
                <a:solidFill>
                  <a:prstClr val="black"/>
                </a:solidFill>
              </a:rPr>
              <a:t>TA </a:t>
            </a:r>
            <a:r>
              <a:rPr lang="en-US" sz="900" dirty="0" smtClean="0">
                <a:solidFill>
                  <a:prstClr val="black"/>
                </a:solidFill>
              </a:rPr>
              <a:t>1,2,3,4 </a:t>
            </a:r>
          </a:p>
          <a:p>
            <a:pPr algn="ctr"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35 </a:t>
            </a:r>
            <a:r>
              <a:rPr lang="en-US" sz="900" dirty="0">
                <a:solidFill>
                  <a:prstClr val="black"/>
                </a:solidFill>
              </a:rPr>
              <a:t>Students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52619" y="4888616"/>
            <a:ext cx="1409700" cy="4953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TA </a:t>
            </a:r>
            <a:r>
              <a:rPr lang="en-US" sz="1400" dirty="0" smtClean="0">
                <a:solidFill>
                  <a:prstClr val="black"/>
                </a:solidFill>
              </a:rPr>
              <a:t>1,2,3,4 </a:t>
            </a:r>
            <a:r>
              <a:rPr lang="en-US" sz="1400" dirty="0">
                <a:solidFill>
                  <a:prstClr val="black"/>
                </a:solidFill>
              </a:rPr>
              <a:t>Office Hours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118185" y="2961546"/>
            <a:ext cx="1016000" cy="5556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Lab </a:t>
            </a:r>
            <a:r>
              <a:rPr lang="en-US" sz="900" dirty="0" smtClean="0">
                <a:solidFill>
                  <a:prstClr val="black"/>
                </a:solidFill>
              </a:rPr>
              <a:t>Class 1 </a:t>
            </a:r>
          </a:p>
          <a:p>
            <a:pPr algn="ctr"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TA 1, 2 </a:t>
            </a:r>
            <a:r>
              <a:rPr lang="en-US" sz="900" dirty="0">
                <a:solidFill>
                  <a:prstClr val="black"/>
                </a:solidFill>
              </a:rPr>
              <a:t>Prof. 1</a:t>
            </a:r>
          </a:p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UG </a:t>
            </a:r>
            <a:r>
              <a:rPr lang="en-US" sz="900" dirty="0" smtClean="0">
                <a:solidFill>
                  <a:prstClr val="black"/>
                </a:solidFill>
              </a:rPr>
              <a:t>1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2282863" y="2961546"/>
            <a:ext cx="968922" cy="5556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Lab </a:t>
            </a:r>
            <a:r>
              <a:rPr lang="en-US" sz="900" dirty="0" smtClean="0">
                <a:solidFill>
                  <a:prstClr val="black"/>
                </a:solidFill>
              </a:rPr>
              <a:t>Class 2 </a:t>
            </a:r>
          </a:p>
          <a:p>
            <a:pPr algn="ctr"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TA 1, 2 Prof</a:t>
            </a:r>
            <a:r>
              <a:rPr lang="en-US" sz="900" dirty="0">
                <a:solidFill>
                  <a:prstClr val="black"/>
                </a:solidFill>
              </a:rPr>
              <a:t>. 2</a:t>
            </a:r>
          </a:p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UG 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404184" y="2957459"/>
            <a:ext cx="956847" cy="5556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Lab </a:t>
            </a:r>
            <a:r>
              <a:rPr lang="en-US" sz="900" dirty="0" smtClean="0">
                <a:solidFill>
                  <a:prstClr val="black"/>
                </a:solidFill>
              </a:rPr>
              <a:t>Class 3 </a:t>
            </a:r>
          </a:p>
          <a:p>
            <a:pPr algn="ctr"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TA 2, 3 </a:t>
            </a:r>
            <a:r>
              <a:rPr lang="en-US" sz="900" dirty="0">
                <a:solidFill>
                  <a:prstClr val="black"/>
                </a:solidFill>
              </a:rPr>
              <a:t>Prof. 3</a:t>
            </a:r>
          </a:p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UG </a:t>
            </a:r>
            <a:r>
              <a:rPr lang="en-US" sz="900" dirty="0" smtClean="0">
                <a:solidFill>
                  <a:prstClr val="black"/>
                </a:solidFill>
              </a:rPr>
              <a:t>3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480809" y="2969041"/>
            <a:ext cx="1021855" cy="5556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Lab Class 4</a:t>
            </a:r>
          </a:p>
          <a:p>
            <a:pPr algn="ctr"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TA 2, 3 </a:t>
            </a:r>
            <a:r>
              <a:rPr lang="en-US" sz="900" dirty="0">
                <a:solidFill>
                  <a:prstClr val="black"/>
                </a:solidFill>
              </a:rPr>
              <a:t>Prof. 4</a:t>
            </a:r>
          </a:p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UG </a:t>
            </a:r>
            <a:r>
              <a:rPr lang="en-US" sz="900" dirty="0" smtClean="0">
                <a:solidFill>
                  <a:prstClr val="black"/>
                </a:solidFill>
              </a:rPr>
              <a:t>4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49163" y="1859188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2 lectures/week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649163" y="2734563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2 hour active learning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19600" y="2317226"/>
            <a:ext cx="1143000" cy="263577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19600" y="3635112"/>
            <a:ext cx="114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 that these are taught as 1 class in 2 adjacent rooms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40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rgbClr val="000000"/>
                </a:solidFill>
              </a:rPr>
              <a:t>5-Credit Instructional Models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1295400"/>
            <a:ext cx="83820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Section 1, Prof. 1, TA 1,2 35 Students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19875" y="1295399"/>
            <a:ext cx="818525" cy="45220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Section 2, Prof. 2, TA 1,2 35 Students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90800" y="1295400"/>
            <a:ext cx="838200" cy="4587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Section 3, Prof. 3, TA 1,2 35 Students</a:t>
            </a:r>
            <a:endParaRPr lang="en-US" sz="900" dirty="0">
              <a:solidFill>
                <a:prstClr val="white"/>
              </a:solidFill>
            </a:endParaRPr>
          </a:p>
        </p:txBody>
      </p:sp>
      <p:grpSp>
        <p:nvGrpSpPr>
          <p:cNvPr id="14342" name="Group 10"/>
          <p:cNvGrpSpPr>
            <a:grpSpLocks/>
          </p:cNvGrpSpPr>
          <p:nvPr/>
        </p:nvGrpSpPr>
        <p:grpSpPr bwMode="auto">
          <a:xfrm>
            <a:off x="609600" y="2095500"/>
            <a:ext cx="838200" cy="555625"/>
            <a:chOff x="1447800" y="2971800"/>
            <a:chExt cx="1676400" cy="1219200"/>
          </a:xfrm>
        </p:grpSpPr>
        <p:sp>
          <p:nvSpPr>
            <p:cNvPr id="9" name="Rounded Rectangle 8"/>
            <p:cNvSpPr/>
            <p:nvPr/>
          </p:nvSpPr>
          <p:spPr>
            <a:xfrm>
              <a:off x="1447800" y="2971800"/>
              <a:ext cx="1676400" cy="609601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ILS 1, TA 1,2, Prof 4  </a:t>
              </a:r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447800" y="3581401"/>
              <a:ext cx="1676400" cy="60959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Lab 1, TA 3,4, Prof. 4</a:t>
              </a:r>
            </a:p>
          </p:txBody>
        </p:sp>
      </p:grpSp>
      <p:grpSp>
        <p:nvGrpSpPr>
          <p:cNvPr id="14343" name="Group 11"/>
          <p:cNvGrpSpPr>
            <a:grpSpLocks/>
          </p:cNvGrpSpPr>
          <p:nvPr/>
        </p:nvGrpSpPr>
        <p:grpSpPr bwMode="auto">
          <a:xfrm>
            <a:off x="609600" y="2705100"/>
            <a:ext cx="838200" cy="571500"/>
            <a:chOff x="1447800" y="3124200"/>
            <a:chExt cx="1676400" cy="1143000"/>
          </a:xfrm>
        </p:grpSpPr>
        <p:sp>
          <p:nvSpPr>
            <p:cNvPr id="13" name="Rounded Rectangle 12"/>
            <p:cNvSpPr/>
            <p:nvPr/>
          </p:nvSpPr>
          <p:spPr>
            <a:xfrm>
              <a:off x="1447800" y="3124200"/>
              <a:ext cx="1676400" cy="5334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ILS 2, TA 1,2, Prof. 4  </a:t>
              </a:r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447800" y="3657600"/>
              <a:ext cx="1676400" cy="6096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Lab 2, TA 3,4, Prof. 4</a:t>
              </a:r>
            </a:p>
          </p:txBody>
        </p:sp>
      </p:grpSp>
      <p:grpSp>
        <p:nvGrpSpPr>
          <p:cNvPr id="14344" name="Group 35"/>
          <p:cNvGrpSpPr>
            <a:grpSpLocks/>
          </p:cNvGrpSpPr>
          <p:nvPr/>
        </p:nvGrpSpPr>
        <p:grpSpPr bwMode="auto">
          <a:xfrm>
            <a:off x="1600200" y="2095500"/>
            <a:ext cx="838200" cy="555625"/>
            <a:chOff x="1447800" y="2971800"/>
            <a:chExt cx="1676400" cy="1219200"/>
          </a:xfrm>
        </p:grpSpPr>
        <p:sp>
          <p:nvSpPr>
            <p:cNvPr id="37" name="Rounded Rectangle 36"/>
            <p:cNvSpPr/>
            <p:nvPr/>
          </p:nvSpPr>
          <p:spPr>
            <a:xfrm>
              <a:off x="1447800" y="2971800"/>
              <a:ext cx="1676400" cy="609601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ILS 3, TA 1,2, Prof 4  </a:t>
              </a:r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447800" y="3581401"/>
              <a:ext cx="1676400" cy="60959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Lab 3, TA 3,4, Prof. 4</a:t>
              </a:r>
            </a:p>
          </p:txBody>
        </p:sp>
      </p:grpSp>
      <p:grpSp>
        <p:nvGrpSpPr>
          <p:cNvPr id="14345" name="Group 38"/>
          <p:cNvGrpSpPr>
            <a:grpSpLocks/>
          </p:cNvGrpSpPr>
          <p:nvPr/>
        </p:nvGrpSpPr>
        <p:grpSpPr bwMode="auto">
          <a:xfrm>
            <a:off x="1600200" y="2705100"/>
            <a:ext cx="838200" cy="571500"/>
            <a:chOff x="1447800" y="3124200"/>
            <a:chExt cx="1676400" cy="1143000"/>
          </a:xfrm>
        </p:grpSpPr>
        <p:sp>
          <p:nvSpPr>
            <p:cNvPr id="40" name="Rounded Rectangle 39"/>
            <p:cNvSpPr/>
            <p:nvPr/>
          </p:nvSpPr>
          <p:spPr>
            <a:xfrm>
              <a:off x="1447800" y="3124200"/>
              <a:ext cx="1676400" cy="5334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ILS 4, TA 1,2, Prof. 4  </a:t>
              </a:r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1447800" y="3657600"/>
              <a:ext cx="1676400" cy="6096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Lab 4, TA 3,4, Prof. 4</a:t>
              </a:r>
            </a:p>
          </p:txBody>
        </p:sp>
      </p:grpSp>
      <p:grpSp>
        <p:nvGrpSpPr>
          <p:cNvPr id="14346" name="Group 41"/>
          <p:cNvGrpSpPr>
            <a:grpSpLocks/>
          </p:cNvGrpSpPr>
          <p:nvPr/>
        </p:nvGrpSpPr>
        <p:grpSpPr bwMode="auto">
          <a:xfrm>
            <a:off x="2590800" y="2095500"/>
            <a:ext cx="838200" cy="555625"/>
            <a:chOff x="1447800" y="2971800"/>
            <a:chExt cx="1676400" cy="1219200"/>
          </a:xfrm>
        </p:grpSpPr>
        <p:sp>
          <p:nvSpPr>
            <p:cNvPr id="43" name="Rounded Rectangle 42"/>
            <p:cNvSpPr/>
            <p:nvPr/>
          </p:nvSpPr>
          <p:spPr>
            <a:xfrm>
              <a:off x="1447800" y="2971800"/>
              <a:ext cx="1676400" cy="609601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ILS 5, TA 1,2, Prof 5  </a:t>
              </a:r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447800" y="3581401"/>
              <a:ext cx="1676400" cy="60959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Lab 5, TA 3,4, Prof. 5</a:t>
              </a:r>
            </a:p>
          </p:txBody>
        </p:sp>
      </p:grpSp>
      <p:grpSp>
        <p:nvGrpSpPr>
          <p:cNvPr id="14347" name="Group 44"/>
          <p:cNvGrpSpPr>
            <a:grpSpLocks/>
          </p:cNvGrpSpPr>
          <p:nvPr/>
        </p:nvGrpSpPr>
        <p:grpSpPr bwMode="auto">
          <a:xfrm>
            <a:off x="2590800" y="2705100"/>
            <a:ext cx="838200" cy="571500"/>
            <a:chOff x="1447800" y="3124200"/>
            <a:chExt cx="1676400" cy="1143000"/>
          </a:xfrm>
        </p:grpSpPr>
        <p:sp>
          <p:nvSpPr>
            <p:cNvPr id="46" name="Rounded Rectangle 45"/>
            <p:cNvSpPr/>
            <p:nvPr/>
          </p:nvSpPr>
          <p:spPr>
            <a:xfrm>
              <a:off x="1447800" y="3124200"/>
              <a:ext cx="1676400" cy="5334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ILS 6, TA 1,2, Prof. 5  </a:t>
              </a:r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1447800" y="3657600"/>
              <a:ext cx="1676400" cy="6096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Lab 6, TA 3,4, Prof. 5</a:t>
              </a:r>
            </a:p>
          </p:txBody>
        </p:sp>
      </p:grpSp>
      <p:grpSp>
        <p:nvGrpSpPr>
          <p:cNvPr id="14348" name="Group 47"/>
          <p:cNvGrpSpPr>
            <a:grpSpLocks/>
          </p:cNvGrpSpPr>
          <p:nvPr/>
        </p:nvGrpSpPr>
        <p:grpSpPr bwMode="auto">
          <a:xfrm>
            <a:off x="3581400" y="2095500"/>
            <a:ext cx="838200" cy="555625"/>
            <a:chOff x="1447800" y="2971800"/>
            <a:chExt cx="1676400" cy="1219200"/>
          </a:xfrm>
        </p:grpSpPr>
        <p:sp>
          <p:nvSpPr>
            <p:cNvPr id="49" name="Rounded Rectangle 48"/>
            <p:cNvSpPr/>
            <p:nvPr/>
          </p:nvSpPr>
          <p:spPr>
            <a:xfrm>
              <a:off x="1447800" y="2971800"/>
              <a:ext cx="1676400" cy="609601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ILS 7, TA 1,2, Prof 5  </a:t>
              </a:r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447800" y="3581401"/>
              <a:ext cx="1676400" cy="60959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Lab 7, TA 3,4, Prof. 5</a:t>
              </a:r>
            </a:p>
          </p:txBody>
        </p:sp>
      </p:grpSp>
      <p:grpSp>
        <p:nvGrpSpPr>
          <p:cNvPr id="14349" name="Group 50"/>
          <p:cNvGrpSpPr>
            <a:grpSpLocks/>
          </p:cNvGrpSpPr>
          <p:nvPr/>
        </p:nvGrpSpPr>
        <p:grpSpPr bwMode="auto">
          <a:xfrm>
            <a:off x="3581400" y="2705100"/>
            <a:ext cx="838200" cy="571500"/>
            <a:chOff x="1447800" y="3124200"/>
            <a:chExt cx="1676400" cy="1143000"/>
          </a:xfrm>
        </p:grpSpPr>
        <p:sp>
          <p:nvSpPr>
            <p:cNvPr id="52" name="Rounded Rectangle 51"/>
            <p:cNvSpPr/>
            <p:nvPr/>
          </p:nvSpPr>
          <p:spPr>
            <a:xfrm>
              <a:off x="1447800" y="3124200"/>
              <a:ext cx="1676400" cy="5334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ILS 8, TA 1,2, Prof. 5  </a:t>
              </a:r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1447800" y="3657600"/>
              <a:ext cx="1676400" cy="6096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Lab 8, TA 3,4, Prof. 5</a:t>
              </a: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612775" y="4986338"/>
            <a:ext cx="1409700" cy="4953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Circuits Tutors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12775" y="4305300"/>
            <a:ext cx="1409700" cy="4953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TA 1,2 Office Hours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09600" y="5638800"/>
            <a:ext cx="1409700" cy="4953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HKN Tutors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12775" y="3657600"/>
            <a:ext cx="1409700" cy="4953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Prof. Office Hours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286000" y="3771900"/>
            <a:ext cx="2438400" cy="1523494"/>
          </a:xfrm>
          <a:prstGeom prst="rect">
            <a:avLst/>
          </a:prstGeom>
          <a:noFill/>
        </p:spPr>
        <p:txBody>
          <a:bodyPr lIns="45720" tIns="22860" rIns="45720" bIns="2286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</a:rPr>
              <a:t>Summary:</a:t>
            </a:r>
          </a:p>
          <a:p>
            <a:pPr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142875" indent="-142875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6 </a:t>
            </a:r>
            <a:r>
              <a:rPr lang="en-US" sz="1200" dirty="0">
                <a:solidFill>
                  <a:prstClr val="black"/>
                </a:solidFill>
              </a:rPr>
              <a:t>Professor-Loads</a:t>
            </a:r>
          </a:p>
          <a:p>
            <a:pPr marL="142875" indent="-142875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5 Credits 4/1</a:t>
            </a:r>
          </a:p>
          <a:p>
            <a:pPr marL="142875" indent="-142875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Lecture/ILS/Lab/Grading/Tutor coordination is a problem</a:t>
            </a:r>
          </a:p>
          <a:p>
            <a:pPr marL="142875" indent="-142875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Students don’t know where to </a:t>
            </a:r>
            <a:r>
              <a:rPr lang="en-US" sz="1200" dirty="0" smtClean="0">
                <a:solidFill>
                  <a:prstClr val="black"/>
                </a:solidFill>
              </a:rPr>
              <a:t>turn</a:t>
            </a:r>
          </a:p>
        </p:txBody>
      </p:sp>
      <p:sp>
        <p:nvSpPr>
          <p:cNvPr id="14355" name="TextBox 58"/>
          <p:cNvSpPr txBox="1">
            <a:spLocks noChangeArrowheads="1"/>
          </p:cNvSpPr>
          <p:nvPr/>
        </p:nvSpPr>
        <p:spPr bwMode="auto">
          <a:xfrm>
            <a:off x="1517650" y="798513"/>
            <a:ext cx="246638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22860" rIns="45720" bIns="228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00"/>
                </a:solidFill>
              </a:rPr>
              <a:t>Current </a:t>
            </a:r>
            <a:r>
              <a:rPr lang="en-US" sz="1600" dirty="0" smtClean="0">
                <a:solidFill>
                  <a:srgbClr val="000000"/>
                </a:solidFill>
              </a:rPr>
              <a:t>Model  (5 Credits)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210300" y="1411288"/>
            <a:ext cx="1295400" cy="3429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Section </a:t>
            </a:r>
            <a:r>
              <a:rPr lang="en-US" sz="900" dirty="0" smtClean="0">
                <a:solidFill>
                  <a:prstClr val="black"/>
                </a:solidFill>
              </a:rPr>
              <a:t>1, </a:t>
            </a:r>
            <a:r>
              <a:rPr lang="en-US" sz="900" dirty="0">
                <a:solidFill>
                  <a:prstClr val="black"/>
                </a:solidFill>
              </a:rPr>
              <a:t>Prof. 1, 2, 3, 4 TA 1,2 </a:t>
            </a:r>
            <a:r>
              <a:rPr lang="en-US" sz="900" dirty="0" smtClean="0">
                <a:solidFill>
                  <a:prstClr val="black"/>
                </a:solidFill>
              </a:rPr>
              <a:t>140 </a:t>
            </a:r>
            <a:r>
              <a:rPr lang="en-US" sz="900" dirty="0">
                <a:solidFill>
                  <a:prstClr val="black"/>
                </a:solidFill>
              </a:rPr>
              <a:t>Students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914900" y="2097088"/>
            <a:ext cx="838200" cy="5556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Lab 1, TA 3,4, Prof. 1</a:t>
            </a:r>
          </a:p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UG 1?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914900" y="2705100"/>
            <a:ext cx="838200" cy="573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Lab 1, TA 3,4, Prof. 1</a:t>
            </a:r>
          </a:p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UG 1?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5905500" y="2097088"/>
            <a:ext cx="838200" cy="5556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Lab 1, TA 3,4, Prof. 2</a:t>
            </a:r>
          </a:p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UG 2?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5905500" y="2706688"/>
            <a:ext cx="838200" cy="5715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Lab 1, TA 3,4, Prof. 2</a:t>
            </a:r>
          </a:p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UG 2?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896100" y="2097088"/>
            <a:ext cx="838200" cy="5556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Lab 1, TA 3,4, Prof. 3</a:t>
            </a:r>
          </a:p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UG 3?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6896100" y="2706688"/>
            <a:ext cx="838200" cy="5715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Lab 1, TA 3,4, Prof. 3</a:t>
            </a:r>
          </a:p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UG 3?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7886700" y="2097088"/>
            <a:ext cx="838200" cy="5556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Lab 1, TA 3,4, Prof. 4</a:t>
            </a:r>
          </a:p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UG 4?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7886700" y="2706688"/>
            <a:ext cx="838200" cy="5715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Lab 1, TA 3,4, Prof. 4</a:t>
            </a:r>
          </a:p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UG4 ?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4914900" y="4953000"/>
            <a:ext cx="1409700" cy="4953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HKN Tutors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914900" y="3657600"/>
            <a:ext cx="1409700" cy="4953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Prof. Office Hours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591300" y="3773488"/>
            <a:ext cx="2209800" cy="1708160"/>
          </a:xfrm>
          <a:prstGeom prst="rect">
            <a:avLst/>
          </a:prstGeom>
          <a:noFill/>
        </p:spPr>
        <p:txBody>
          <a:bodyPr lIns="45720" tIns="22860" rIns="45720" bIns="2286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</a:rPr>
              <a:t>Summary:</a:t>
            </a:r>
          </a:p>
          <a:p>
            <a:pPr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142875" indent="-142875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4 Professor-Loads</a:t>
            </a:r>
          </a:p>
          <a:p>
            <a:pPr marL="142875" indent="-142875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5 Credits 4/1 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142875" indent="-142875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More </a:t>
            </a:r>
            <a:r>
              <a:rPr lang="en-US" sz="1200" dirty="0">
                <a:solidFill>
                  <a:prstClr val="black"/>
                </a:solidFill>
              </a:rPr>
              <a:t>consistent set of resources</a:t>
            </a:r>
          </a:p>
          <a:p>
            <a:pPr marL="142875" indent="-142875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Could be 2, 3, or 4 professors depending on teaching loads</a:t>
            </a:r>
          </a:p>
        </p:txBody>
      </p:sp>
      <p:sp>
        <p:nvSpPr>
          <p:cNvPr id="14368" name="TextBox 91"/>
          <p:cNvSpPr txBox="1">
            <a:spLocks noChangeArrowheads="1"/>
          </p:cNvSpPr>
          <p:nvPr/>
        </p:nvSpPr>
        <p:spPr bwMode="auto">
          <a:xfrm>
            <a:off x="5385962" y="800100"/>
            <a:ext cx="294407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22860" rIns="45720" bIns="228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00"/>
                </a:solidFill>
              </a:rPr>
              <a:t>Proposed </a:t>
            </a:r>
            <a:r>
              <a:rPr lang="en-US" sz="1600" dirty="0" smtClean="0">
                <a:solidFill>
                  <a:srgbClr val="000000"/>
                </a:solidFill>
              </a:rPr>
              <a:t>Model #1  (5 Credits)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612775" y="1865313"/>
            <a:ext cx="835025" cy="152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Tues. Morning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2590800" y="1865313"/>
            <a:ext cx="835025" cy="152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Fri. Morning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604963" y="1865313"/>
            <a:ext cx="835025" cy="152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Tues. Aft.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3581400" y="1865313"/>
            <a:ext cx="835025" cy="152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Fri. Aft.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4921250" y="1857375"/>
            <a:ext cx="835025" cy="152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Tues. Morning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6899275" y="1857375"/>
            <a:ext cx="835025" cy="152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Fri. Morning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5913438" y="1857375"/>
            <a:ext cx="835025" cy="152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Tues. Aft.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7889875" y="1857375"/>
            <a:ext cx="835025" cy="152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Fri. Aft.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3578225" y="1295400"/>
            <a:ext cx="838200" cy="4587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900" dirty="0">
                <a:solidFill>
                  <a:prstClr val="black"/>
                </a:solidFill>
              </a:rPr>
              <a:t>Section </a:t>
            </a:r>
            <a:r>
              <a:rPr lang="en-US" sz="900" dirty="0" smtClean="0">
                <a:solidFill>
                  <a:prstClr val="black"/>
                </a:solidFill>
              </a:rPr>
              <a:t>4, </a:t>
            </a:r>
            <a:r>
              <a:rPr lang="en-US" sz="900" dirty="0">
                <a:solidFill>
                  <a:prstClr val="black"/>
                </a:solidFill>
              </a:rPr>
              <a:t>Prof. </a:t>
            </a:r>
            <a:r>
              <a:rPr lang="en-US" sz="900" dirty="0" smtClean="0">
                <a:solidFill>
                  <a:prstClr val="black"/>
                </a:solidFill>
              </a:rPr>
              <a:t>4, </a:t>
            </a:r>
            <a:r>
              <a:rPr lang="en-US" sz="900" dirty="0">
                <a:solidFill>
                  <a:prstClr val="black"/>
                </a:solidFill>
              </a:rPr>
              <a:t>TA 1,2 35 Students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921250" y="4285997"/>
            <a:ext cx="1409700" cy="4953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TA 1,2 Office Hours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8469</TotalTime>
  <Words>1654</Words>
  <Application>Microsoft Office PowerPoint</Application>
  <PresentationFormat>On-screen Show (4:3)</PresentationFormat>
  <Paragraphs>358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Metro</vt:lpstr>
      <vt:lpstr>ECE Broad Introductory Courses Teaching Model Discussion</vt:lpstr>
      <vt:lpstr>New BS in EE/CE</vt:lpstr>
      <vt:lpstr>PowerPoint Presentation</vt:lpstr>
      <vt:lpstr>Biomedical Circuits and Signals Combined Lecture/Laboratory Course</vt:lpstr>
      <vt:lpstr>Instructional Model Elements</vt:lpstr>
      <vt:lpstr>New BS in EE/CE</vt:lpstr>
      <vt:lpstr>Backup Slides</vt:lpstr>
      <vt:lpstr>PowerPoint Presentation</vt:lpstr>
      <vt:lpstr>PowerPoint Presentation</vt:lpstr>
      <vt:lpstr>New Curricular Structure, BSEE and BSCE</vt:lpstr>
      <vt:lpstr>Current Curricular Structure, BSCE</vt:lpstr>
      <vt:lpstr>Broad Introductory Sophomore Courses</vt:lpstr>
      <vt:lpstr>Best Practices</vt:lpstr>
      <vt:lpstr>Course – Enabling Robotics</vt:lpstr>
      <vt:lpstr>Course – Enabling Robotics</vt:lpstr>
      <vt:lpstr>Course – Enabling Robotics</vt:lpstr>
      <vt:lpstr>Circuits and Signals: Biomedical Applications Combined Lecture/Laboratory Course</vt:lpstr>
    </vt:vector>
  </TitlesOfParts>
  <Company>NEU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Curriculum Structure, BSEE</dc:title>
  <dc:creator>NM</dc:creator>
  <cp:lastModifiedBy>NM</cp:lastModifiedBy>
  <cp:revision>183</cp:revision>
  <dcterms:created xsi:type="dcterms:W3CDTF">2010-09-16T14:45:02Z</dcterms:created>
  <dcterms:modified xsi:type="dcterms:W3CDTF">2013-10-24T21:37:49Z</dcterms:modified>
</cp:coreProperties>
</file>